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15"/>
  </p:notesMasterIdLst>
  <p:sldIdLst>
    <p:sldId id="256" r:id="rId2"/>
    <p:sldId id="257" r:id="rId3"/>
    <p:sldId id="259" r:id="rId4"/>
    <p:sldId id="261" r:id="rId5"/>
    <p:sldId id="258" r:id="rId6"/>
    <p:sldId id="269" r:id="rId7"/>
    <p:sldId id="262" r:id="rId8"/>
    <p:sldId id="263" r:id="rId9"/>
    <p:sldId id="265" r:id="rId10"/>
    <p:sldId id="264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van der Velden" initials="BvdV" lastIdx="1" clrIdx="0">
    <p:extLst>
      <p:ext uri="{19B8F6BF-5375-455C-9EA6-DF929625EA0E}">
        <p15:presenceInfo xmlns:p15="http://schemas.microsoft.com/office/powerpoint/2012/main" userId="481347fd31ecc9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29" autoAdjust="0"/>
  </p:normalViewPr>
  <p:slideViewPr>
    <p:cSldViewPr snapToGrid="0">
      <p:cViewPr varScale="1">
        <p:scale>
          <a:sx n="38" d="100"/>
          <a:sy n="38" d="100"/>
        </p:scale>
        <p:origin x="30" y="6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8T18:57:12.289" idx="1">
    <p:pos x="768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3437F-AE7E-437A-8C31-8CF507B219CE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6CCBB-771B-48E1-9AC2-043C2AB679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56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6CCBB-771B-48E1-9AC2-043C2AB6799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74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43E9D-EBB1-400F-B4BB-C97E26781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00895"/>
            <a:ext cx="9966960" cy="2926080"/>
          </a:xfrm>
        </p:spPr>
        <p:txBody>
          <a:bodyPr>
            <a:normAutofit/>
          </a:bodyPr>
          <a:lstStyle/>
          <a:p>
            <a:r>
              <a:rPr lang="nl-NL" sz="5400" dirty="0">
                <a:latin typeface="Bahnschrift" panose="020B0502040204020203" pitchFamily="34" charset="0"/>
              </a:rPr>
              <a:t>CKV – </a:t>
            </a:r>
            <a:r>
              <a:rPr lang="nl-NL" sz="5400" b="0" dirty="0">
                <a:latin typeface="Bahnschrift" panose="020B0502040204020203" pitchFamily="34" charset="0"/>
              </a:rPr>
              <a:t>Kunstonderzoek Over architectuur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AFBC264-3333-4495-887B-C7A45FF83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35616"/>
            <a:ext cx="8767860" cy="1388165"/>
          </a:xfrm>
        </p:spPr>
        <p:txBody>
          <a:bodyPr/>
          <a:lstStyle/>
          <a:p>
            <a:r>
              <a:rPr lang="nl-NL" dirty="0"/>
              <a:t>Ben van der Velden – H4d</a:t>
            </a:r>
          </a:p>
        </p:txBody>
      </p:sp>
    </p:spTree>
    <p:extLst>
      <p:ext uri="{BB962C8B-B14F-4D97-AF65-F5344CB8AC3E}">
        <p14:creationId xmlns:p14="http://schemas.microsoft.com/office/powerpoint/2010/main" val="2591838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6C6B5-AF7E-4A45-82D1-C87A4DED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 descr="Afbeelding met buiten, gebouw, gras, groen&#10;&#10;Automatisch gegenereerde beschrijving">
            <a:extLst>
              <a:ext uri="{FF2B5EF4-FFF2-40B4-BE49-F238E27FC236}">
                <a16:creationId xmlns:a16="http://schemas.microsoft.com/office/drawing/2014/main" id="{C337183E-8E74-4197-9223-4B12E97E1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9739691-A481-4FCE-AE6D-FB887ECE74F2}"/>
              </a:ext>
            </a:extLst>
          </p:cNvPr>
          <p:cNvSpPr txBox="1"/>
          <p:nvPr/>
        </p:nvSpPr>
        <p:spPr>
          <a:xfrm>
            <a:off x="63374" y="6070100"/>
            <a:ext cx="29242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3300"/>
                </a:solidFill>
              </a:rPr>
              <a:t>Resultaten – 3/5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F8837BD-5285-401A-A564-27E0D12438BE}"/>
              </a:ext>
            </a:extLst>
          </p:cNvPr>
          <p:cNvSpPr txBox="1"/>
          <p:nvPr/>
        </p:nvSpPr>
        <p:spPr>
          <a:xfrm>
            <a:off x="63374" y="6463843"/>
            <a:ext cx="247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© Ben van der Velden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242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E5525-90D2-4780-B0E5-602C25EE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4D259A-FB04-40D7-81FB-E1114B1DD180}"/>
              </a:ext>
            </a:extLst>
          </p:cNvPr>
          <p:cNvSpPr txBox="1"/>
          <p:nvPr/>
        </p:nvSpPr>
        <p:spPr>
          <a:xfrm>
            <a:off x="9125893" y="1196518"/>
            <a:ext cx="29333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Resultaten – 4/4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E972BF-2548-40B1-9FD7-F8C8D2082647}"/>
              </a:ext>
            </a:extLst>
          </p:cNvPr>
          <p:cNvSpPr txBox="1"/>
          <p:nvPr/>
        </p:nvSpPr>
        <p:spPr>
          <a:xfrm>
            <a:off x="9125893" y="1596628"/>
            <a:ext cx="223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© Ben van der Velden</a:t>
            </a:r>
            <a:endParaRPr lang="nl-NL" dirty="0"/>
          </a:p>
        </p:txBody>
      </p:sp>
      <p:pic>
        <p:nvPicPr>
          <p:cNvPr id="12" name="Afbeelding 11" descr="Afbeelding met buiten, gebouw, stad, groot&#10;&#10;Automatisch gegenereerde beschrijving">
            <a:extLst>
              <a:ext uri="{FF2B5EF4-FFF2-40B4-BE49-F238E27FC236}">
                <a16:creationId xmlns:a16="http://schemas.microsoft.com/office/drawing/2014/main" id="{723A6A25-3754-4FEB-B14A-1C26CC04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7B3FAF5-2184-4F4D-BD12-91D65EC7448E}"/>
              </a:ext>
            </a:extLst>
          </p:cNvPr>
          <p:cNvSpPr txBox="1"/>
          <p:nvPr/>
        </p:nvSpPr>
        <p:spPr>
          <a:xfrm>
            <a:off x="9346163" y="102840"/>
            <a:ext cx="28458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3300"/>
                </a:solidFill>
              </a:rPr>
              <a:t>Resultaten – 4/5</a:t>
            </a:r>
          </a:p>
          <a:p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8799E7A-33EE-4916-ACC9-CFAE60C290CD}"/>
              </a:ext>
            </a:extLst>
          </p:cNvPr>
          <p:cNvSpPr txBox="1"/>
          <p:nvPr/>
        </p:nvSpPr>
        <p:spPr>
          <a:xfrm>
            <a:off x="9346163" y="470533"/>
            <a:ext cx="413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© Ben van der Velden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485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8F2A6-6D8C-453E-B210-3A51D75F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, weg, boot, reizen&#10;&#10;Automatisch gegenereerde beschrijving">
            <a:extLst>
              <a:ext uri="{FF2B5EF4-FFF2-40B4-BE49-F238E27FC236}">
                <a16:creationId xmlns:a16="http://schemas.microsoft.com/office/drawing/2014/main" id="{AE7319ED-D2E3-4DA5-BF52-AD14011D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139EDB2-510F-4C26-A018-09DE860736C3}"/>
              </a:ext>
            </a:extLst>
          </p:cNvPr>
          <p:cNvSpPr txBox="1"/>
          <p:nvPr/>
        </p:nvSpPr>
        <p:spPr>
          <a:xfrm>
            <a:off x="9400592" y="0"/>
            <a:ext cx="2791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3300"/>
                </a:solidFill>
              </a:rPr>
              <a:t>Resultaten – 5/5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AC93DD5-6E5C-47E1-A4BD-C06FA6DF7AEB}"/>
              </a:ext>
            </a:extLst>
          </p:cNvPr>
          <p:cNvSpPr txBox="1"/>
          <p:nvPr/>
        </p:nvSpPr>
        <p:spPr>
          <a:xfrm>
            <a:off x="9282897" y="338554"/>
            <a:ext cx="240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© Ben van der Velden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401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1B398-4C35-47DF-BD4F-40981BCDF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EINDE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69F23B-EE75-4699-82DD-1A04F506E7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Ben van der Velden – H4d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66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Afbeeldingsresultaat voor architectuur amsterdam">
            <a:extLst>
              <a:ext uri="{FF2B5EF4-FFF2-40B4-BE49-F238E27FC236}">
                <a16:creationId xmlns:a16="http://schemas.microsoft.com/office/drawing/2014/main" id="{F495B026-EDF0-4F50-AE8B-C32FB5D27E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r="1" b="1"/>
          <a:stretch/>
        </p:blipFill>
        <p:spPr bwMode="auto">
          <a:xfrm>
            <a:off x="231140" y="246888"/>
            <a:ext cx="11732261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D57305-009B-470C-B0D4-82C9D8FD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FF3300"/>
                </a:solidFill>
              </a:rPr>
              <a:t>Inhoudsopgave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BC6795-090D-4359-AD21-76CBB651B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Begrip </a:t>
            </a:r>
            <a:r>
              <a:rPr lang="en-US" sz="2400" dirty="0" err="1">
                <a:solidFill>
                  <a:schemeClr val="bg1"/>
                </a:solidFill>
              </a:rPr>
              <a:t>architectuur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voorkennis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Waarom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heb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onderwerp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gekozen</a:t>
            </a:r>
            <a:r>
              <a:rPr lang="en-US" sz="2400" dirty="0">
                <a:solidFill>
                  <a:schemeClr val="bg1"/>
                </a:solidFill>
              </a:rPr>
              <a:t>?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Onderzoeksvraag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Deelvragen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Praktische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deel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Resultaten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"/>
            <a:endParaRPr lang="en-US" dirty="0">
              <a:solidFill>
                <a:schemeClr val="bg1"/>
              </a:solidFill>
            </a:endParaRPr>
          </a:p>
          <a:p>
            <a:pPr marL="4572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160B4B9-296F-4A3A-8D2D-AAD6A1BCDDBF}"/>
              </a:ext>
            </a:extLst>
          </p:cNvPr>
          <p:cNvSpPr txBox="1"/>
          <p:nvPr/>
        </p:nvSpPr>
        <p:spPr>
          <a:xfrm>
            <a:off x="9634320" y="6252447"/>
            <a:ext cx="349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1" dirty="0">
                <a:solidFill>
                  <a:schemeClr val="bg1"/>
                </a:solidFill>
              </a:rPr>
              <a:t>~ Amsterdam Centraal</a:t>
            </a:r>
          </a:p>
        </p:txBody>
      </p:sp>
    </p:spTree>
    <p:extLst>
      <p:ext uri="{BB962C8B-B14F-4D97-AF65-F5344CB8AC3E}">
        <p14:creationId xmlns:p14="http://schemas.microsoft.com/office/powerpoint/2010/main" val="301865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Afbeeldingsresultaat voor architectuur">
            <a:extLst>
              <a:ext uri="{FF2B5EF4-FFF2-40B4-BE49-F238E27FC236}">
                <a16:creationId xmlns:a16="http://schemas.microsoft.com/office/drawing/2014/main" id="{17127528-02ED-4718-A2FB-5F708EF59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r="1" b="1"/>
          <a:stretch/>
        </p:blipFill>
        <p:spPr bwMode="auto">
          <a:xfrm>
            <a:off x="238761" y="243840"/>
            <a:ext cx="11732261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F36890-239D-439B-A99B-2E71A2C1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1" y="504807"/>
            <a:ext cx="11724639" cy="135636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3300"/>
                </a:solidFill>
              </a:rPr>
              <a:t>Begrip </a:t>
            </a:r>
            <a:r>
              <a:rPr lang="en-US" b="1" dirty="0" err="1">
                <a:solidFill>
                  <a:srgbClr val="FF3300"/>
                </a:solidFill>
              </a:rPr>
              <a:t>architectuur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(</a:t>
            </a:r>
            <a:r>
              <a:rPr lang="en-US" b="1" dirty="0" err="1">
                <a:solidFill>
                  <a:schemeClr val="bg1"/>
                </a:solidFill>
              </a:rPr>
              <a:t>voorkennis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FF5BB4-0FAF-4820-8A77-C85A9C60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1969297"/>
            <a:ext cx="9872871" cy="106604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nl-NL" b="1" dirty="0">
                <a:solidFill>
                  <a:srgbClr val="FF3300"/>
                </a:solidFill>
              </a:rPr>
              <a:t>Architectuur</a:t>
            </a:r>
            <a:r>
              <a:rPr lang="nl-NL" dirty="0">
                <a:solidFill>
                  <a:schemeClr val="bg1"/>
                </a:solidFill>
              </a:rPr>
              <a:t> =  De kunst en wetenschap van het ontwerpen van de gebouwde omgeving; inclusief steden, gebouwen, interieurs, landschappen, meubelen, objecten enzovoort.</a:t>
            </a:r>
          </a:p>
          <a:p>
            <a:pPr marL="4572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240297D-5E88-4200-8D36-3959685FAD2D}"/>
              </a:ext>
            </a:extLst>
          </p:cNvPr>
          <p:cNvSpPr txBox="1"/>
          <p:nvPr/>
        </p:nvSpPr>
        <p:spPr>
          <a:xfrm>
            <a:off x="2247523" y="3214886"/>
            <a:ext cx="266850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3300"/>
                </a:solidFill>
              </a:rPr>
              <a:t>Vijf </a:t>
            </a:r>
            <a:r>
              <a:rPr lang="nl-NL" sz="2800" b="1" dirty="0" err="1">
                <a:solidFill>
                  <a:srgbClr val="FF3300"/>
                </a:solidFill>
              </a:rPr>
              <a:t>stomingen</a:t>
            </a:r>
            <a:r>
              <a:rPr lang="nl-NL" sz="2800" b="1" dirty="0">
                <a:solidFill>
                  <a:srgbClr val="FF330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Modernisme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Structuralisme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Postmodernisme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 err="1">
                <a:solidFill>
                  <a:schemeClr val="bg1"/>
                </a:solidFill>
              </a:rPr>
              <a:t>Neotraditionalisme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Supermodernisme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684E56-4965-4DC8-9FF8-065F8F0EA47A}"/>
              </a:ext>
            </a:extLst>
          </p:cNvPr>
          <p:cNvSpPr txBox="1"/>
          <p:nvPr/>
        </p:nvSpPr>
        <p:spPr>
          <a:xfrm>
            <a:off x="3236647" y="5602069"/>
            <a:ext cx="568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BELANGRIJKSTE: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De architectuur in het verleden herhaalt zich in het heden.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27729E6-8DB2-482F-BFEB-2B44F95B1779}"/>
              </a:ext>
            </a:extLst>
          </p:cNvPr>
          <p:cNvSpPr txBox="1"/>
          <p:nvPr/>
        </p:nvSpPr>
        <p:spPr>
          <a:xfrm>
            <a:off x="6594695" y="3200594"/>
            <a:ext cx="33497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3300"/>
                </a:solidFill>
              </a:rPr>
              <a:t>Zes kenmerken: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Functie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Vorm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Omgeving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Materiaal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Constructie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Visie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D581DEB-EED3-4F8B-A30E-C876D131C69E}"/>
              </a:ext>
            </a:extLst>
          </p:cNvPr>
          <p:cNvSpPr txBox="1"/>
          <p:nvPr/>
        </p:nvSpPr>
        <p:spPr>
          <a:xfrm>
            <a:off x="9823010" y="6242968"/>
            <a:ext cx="224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solidFill>
                  <a:schemeClr val="bg1"/>
                </a:solidFill>
              </a:rPr>
              <a:t>~ Skyline Rotterdam</a:t>
            </a:r>
          </a:p>
        </p:txBody>
      </p:sp>
    </p:spTree>
    <p:extLst>
      <p:ext uri="{BB962C8B-B14F-4D97-AF65-F5344CB8AC3E}">
        <p14:creationId xmlns:p14="http://schemas.microsoft.com/office/powerpoint/2010/main" val="219677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Afbeeldingsresultaat voor architectuur">
            <a:extLst>
              <a:ext uri="{FF2B5EF4-FFF2-40B4-BE49-F238E27FC236}">
                <a16:creationId xmlns:a16="http://schemas.microsoft.com/office/drawing/2014/main" id="{E1527DB9-F725-44C6-BC2A-1BB0A8E1CF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" b="1"/>
          <a:stretch/>
        </p:blipFill>
        <p:spPr bwMode="auto">
          <a:xfrm>
            <a:off x="231140" y="246888"/>
            <a:ext cx="11732261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2D400E-B68F-48C4-95DE-0ED5C1FD6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FF3300"/>
                </a:solidFill>
              </a:rPr>
              <a:t>Waarom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heb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ik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dit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onderwerp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gekozen</a:t>
            </a:r>
            <a:r>
              <a:rPr lang="en-US" b="1" dirty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99A2DE-D3B1-400C-B38F-D5F3C7128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Heel </a:t>
            </a:r>
            <a:r>
              <a:rPr lang="en-US" dirty="0" err="1">
                <a:solidFill>
                  <a:schemeClr val="bg1"/>
                </a:solidFill>
              </a:rPr>
              <a:t>interessant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onderwerp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Veel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kennis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opgedaan</a:t>
            </a:r>
            <a:r>
              <a:rPr lang="en-US" dirty="0">
                <a:solidFill>
                  <a:schemeClr val="bg1"/>
                </a:solidFill>
              </a:rPr>
              <a:t> (1e </a:t>
            </a:r>
            <a:r>
              <a:rPr lang="en-US" dirty="0" err="1">
                <a:solidFill>
                  <a:schemeClr val="bg1"/>
                </a:solidFill>
              </a:rPr>
              <a:t>presentatie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 err="1">
                <a:solidFill>
                  <a:schemeClr val="bg1"/>
                </a:solidFill>
              </a:rPr>
              <a:t>Veel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mogelijkheden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manieren</a:t>
            </a:r>
            <a:r>
              <a:rPr lang="en-US" dirty="0">
                <a:solidFill>
                  <a:schemeClr val="bg1"/>
                </a:solidFill>
              </a:rPr>
              <a:t> om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laten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zien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4572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29B9938-BC1D-4420-B054-0524F4700E96}"/>
              </a:ext>
            </a:extLst>
          </p:cNvPr>
          <p:cNvSpPr txBox="1"/>
          <p:nvPr/>
        </p:nvSpPr>
        <p:spPr>
          <a:xfrm>
            <a:off x="10628768" y="6241780"/>
            <a:ext cx="14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solidFill>
                  <a:schemeClr val="bg1"/>
                </a:solidFill>
              </a:rPr>
              <a:t>~ Zaandam</a:t>
            </a:r>
          </a:p>
        </p:txBody>
      </p:sp>
    </p:spTree>
    <p:extLst>
      <p:ext uri="{BB962C8B-B14F-4D97-AF65-F5344CB8AC3E}">
        <p14:creationId xmlns:p14="http://schemas.microsoft.com/office/powerpoint/2010/main" val="193836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Afbeeldingsresultaat voor architectuur">
            <a:extLst>
              <a:ext uri="{FF2B5EF4-FFF2-40B4-BE49-F238E27FC236}">
                <a16:creationId xmlns:a16="http://schemas.microsoft.com/office/drawing/2014/main" id="{0775DAA9-D109-43B0-B5A6-318E042E1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 b="1"/>
          <a:stretch/>
        </p:blipFill>
        <p:spPr bwMode="auto">
          <a:xfrm>
            <a:off x="231140" y="246888"/>
            <a:ext cx="11732261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F44769-3FA7-4FB4-BE58-CFA34DE2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1" y="2435114"/>
            <a:ext cx="11724640" cy="1356360"/>
          </a:xfrm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rgbClr val="FF3300"/>
                </a:solidFill>
              </a:rPr>
              <a:t>Onderzoeksvraag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53E898-69B2-4B05-AF41-185E5C02E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318" y="3320359"/>
            <a:ext cx="7100596" cy="135636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nl-NL" sz="2400" dirty="0">
                <a:solidFill>
                  <a:schemeClr val="bg1"/>
                </a:solidFill>
              </a:rPr>
              <a:t>Wat is het effect van architectuur in de omgeving?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ABC2C5-BF82-48E2-B4D6-3294BEC028C8}"/>
              </a:ext>
            </a:extLst>
          </p:cNvPr>
          <p:cNvSpPr txBox="1"/>
          <p:nvPr/>
        </p:nvSpPr>
        <p:spPr>
          <a:xfrm>
            <a:off x="8752114" y="6211669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1" dirty="0">
                <a:solidFill>
                  <a:schemeClr val="bg1"/>
                </a:solidFill>
              </a:rPr>
              <a:t>~ </a:t>
            </a:r>
            <a:r>
              <a:rPr lang="nl-NL" i="1" dirty="0" err="1">
                <a:solidFill>
                  <a:schemeClr val="bg1"/>
                </a:solidFill>
              </a:rPr>
              <a:t>Leidsenhage</a:t>
            </a:r>
            <a:r>
              <a:rPr lang="nl-NL" i="1" dirty="0">
                <a:solidFill>
                  <a:schemeClr val="bg1"/>
                </a:solidFill>
              </a:rPr>
              <a:t> Centraal Station</a:t>
            </a:r>
          </a:p>
        </p:txBody>
      </p:sp>
    </p:spTree>
    <p:extLst>
      <p:ext uri="{BB962C8B-B14F-4D97-AF65-F5344CB8AC3E}">
        <p14:creationId xmlns:p14="http://schemas.microsoft.com/office/powerpoint/2010/main" val="349702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Afbeeldingsresultaat voor architectuur rotterdam">
            <a:extLst>
              <a:ext uri="{FF2B5EF4-FFF2-40B4-BE49-F238E27FC236}">
                <a16:creationId xmlns:a16="http://schemas.microsoft.com/office/drawing/2014/main" id="{5456B88B-58BC-4F25-872E-EBF4687353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4" r="1" b="1221"/>
          <a:stretch/>
        </p:blipFill>
        <p:spPr bwMode="auto">
          <a:xfrm>
            <a:off x="231140" y="243840"/>
            <a:ext cx="11732261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974483-CBDA-4733-80D5-EEE13A7C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" y="609600"/>
            <a:ext cx="1172464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solidFill>
                  <a:srgbClr val="FF3300"/>
                </a:solidFill>
              </a:rPr>
              <a:t>Deelvragen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FA1AFB-C3E9-4F8C-B6D5-9BB6AD1B5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0" y="-53340"/>
            <a:ext cx="1527839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572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0C8E67D-8F94-4A1C-B065-CF5CA0C18178}"/>
              </a:ext>
            </a:extLst>
          </p:cNvPr>
          <p:cNvSpPr txBox="1"/>
          <p:nvPr/>
        </p:nvSpPr>
        <p:spPr>
          <a:xfrm rot="10800000" flipH="1" flipV="1">
            <a:off x="782260" y="1726613"/>
            <a:ext cx="4188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3300"/>
                </a:solidFill>
              </a:rPr>
              <a:t>Waar moet allemaal rekening mee worden gehouden bij architectuur?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C770CC0-C0D0-4990-81D7-D4AB48217BD5}"/>
              </a:ext>
            </a:extLst>
          </p:cNvPr>
          <p:cNvSpPr/>
          <p:nvPr/>
        </p:nvSpPr>
        <p:spPr>
          <a:xfrm>
            <a:off x="866114" y="2331720"/>
            <a:ext cx="41118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Budget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Materialen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Hoe het wordt gebouwd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Of </a:t>
            </a:r>
            <a:r>
              <a:rPr lang="nl-NL">
                <a:solidFill>
                  <a:schemeClr val="bg1"/>
                </a:solidFill>
              </a:rPr>
              <a:t>het gebouw in </a:t>
            </a:r>
            <a:r>
              <a:rPr lang="nl-NL" dirty="0">
                <a:solidFill>
                  <a:schemeClr val="bg1"/>
                </a:solidFill>
              </a:rPr>
              <a:t>harmonie (= hetzelfde) is met de omgeving.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52982D2-FD7A-4C32-95A3-CEB5234713D2}"/>
              </a:ext>
            </a:extLst>
          </p:cNvPr>
          <p:cNvSpPr/>
          <p:nvPr/>
        </p:nvSpPr>
        <p:spPr>
          <a:xfrm>
            <a:off x="6247569" y="1726613"/>
            <a:ext cx="388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nl-NL" dirty="0">
                <a:solidFill>
                  <a:srgbClr val="FF3300"/>
                </a:solidFill>
              </a:rPr>
              <a:t>Welke criteria gebruik je om te bepalen of het architectuur is of niet?</a:t>
            </a:r>
            <a:endParaRPr lang="nl-NL" sz="1400" dirty="0">
              <a:solidFill>
                <a:srgbClr val="FF33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1E7C84F-3DF1-4294-96C1-858902D8CB0B}"/>
              </a:ext>
            </a:extLst>
          </p:cNvPr>
          <p:cNvSpPr/>
          <p:nvPr/>
        </p:nvSpPr>
        <p:spPr>
          <a:xfrm>
            <a:off x="6269373" y="231874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Op een bijzondere manier wordt vertoond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Voldoen aan eisen van gebruiker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Handig in gebruik, makkelijk te bedienen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Zo efficiënt, milieuvriendelijk en zo goedkoop mogelijk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Vorm, inhoud en functie moeten overeenkomen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6F82FF5-221A-4CC9-ADE8-5C41FD6A8808}"/>
              </a:ext>
            </a:extLst>
          </p:cNvPr>
          <p:cNvSpPr/>
          <p:nvPr/>
        </p:nvSpPr>
        <p:spPr>
          <a:xfrm>
            <a:off x="3889456" y="4457938"/>
            <a:ext cx="6319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3300"/>
                </a:solidFill>
              </a:rPr>
              <a:t>Zou een gewone burger de invloed van de haven op een gebouw meteen herkennen? Of moet dit hem eerst verteld worden?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A45A3F2-A521-4393-8F86-05EDA6536AEA}"/>
              </a:ext>
            </a:extLst>
          </p:cNvPr>
          <p:cNvSpPr txBox="1"/>
          <p:nvPr/>
        </p:nvSpPr>
        <p:spPr>
          <a:xfrm>
            <a:off x="8771148" y="6230226"/>
            <a:ext cx="359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solidFill>
                  <a:schemeClr val="bg1"/>
                </a:solidFill>
              </a:rPr>
              <a:t>~ De Erasmusbrug in Rotterdam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DE4B551-EBDC-41C6-90AF-D363323A1958}"/>
              </a:ext>
            </a:extLst>
          </p:cNvPr>
          <p:cNvSpPr txBox="1"/>
          <p:nvPr/>
        </p:nvSpPr>
        <p:spPr>
          <a:xfrm>
            <a:off x="3901408" y="5015210"/>
            <a:ext cx="5378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bg1"/>
                </a:solidFill>
              </a:rPr>
              <a:t>Als de haven er heel andere manier eruitziet, dan kan hij het misschien raden omdat het bij het water ligt, maar naast dat kan hij/zij dat nooit raden!</a:t>
            </a:r>
          </a:p>
        </p:txBody>
      </p:sp>
    </p:spTree>
    <p:extLst>
      <p:ext uri="{BB962C8B-B14F-4D97-AF65-F5344CB8AC3E}">
        <p14:creationId xmlns:p14="http://schemas.microsoft.com/office/powerpoint/2010/main" val="325859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8A93C-E16F-4D5E-B055-72A96CD2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08" y="99060"/>
            <a:ext cx="11715183" cy="1356360"/>
          </a:xfrm>
        </p:spPr>
        <p:txBody>
          <a:bodyPr/>
          <a:lstStyle/>
          <a:p>
            <a:pPr algn="ctr"/>
            <a:r>
              <a:rPr lang="nl-NL" b="1" dirty="0"/>
              <a:t>Praktische deel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F2D88F-B765-4C53-9933-097B451D0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41426" y="303744"/>
            <a:ext cx="1274324" cy="320945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nl-NL" dirty="0"/>
              <a:t>1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88DD0F-3989-49EC-AC27-00C88125A6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SCHETS V/D WERELD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ED83AC5-4837-43BA-B1C7-076CA99F68D0}"/>
              </a:ext>
            </a:extLst>
          </p:cNvPr>
          <p:cNvSpPr txBox="1"/>
          <p:nvPr/>
        </p:nvSpPr>
        <p:spPr>
          <a:xfrm>
            <a:off x="2748863" y="6164736"/>
            <a:ext cx="703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Plattegrond | </a:t>
            </a:r>
            <a:r>
              <a:rPr lang="nl-NL" b="1" dirty="0" err="1"/>
              <a:t>Minecraft</a:t>
            </a:r>
            <a:r>
              <a:rPr lang="nl-NL" b="1" dirty="0"/>
              <a:t> stad (schaal: 1 cm = 10 blokken)</a:t>
            </a:r>
          </a:p>
        </p:txBody>
      </p:sp>
      <p:pic>
        <p:nvPicPr>
          <p:cNvPr id="6" name="Afbeelding 5" descr="Afbeelding met tekst, deur, wit&#10;&#10;Automatisch gegenereerde beschrijving">
            <a:extLst>
              <a:ext uri="{FF2B5EF4-FFF2-40B4-BE49-F238E27FC236}">
                <a16:creationId xmlns:a16="http://schemas.microsoft.com/office/drawing/2014/main" id="{231CADF0-3713-42A9-96BD-B69532C19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250" y="1142376"/>
            <a:ext cx="7037498" cy="4966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53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20200-71DC-4CDC-9B11-16317561A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89" y="609600"/>
            <a:ext cx="11733291" cy="1356360"/>
          </a:xfrm>
        </p:spPr>
        <p:txBody>
          <a:bodyPr/>
          <a:lstStyle/>
          <a:p>
            <a:pPr algn="ctr"/>
            <a:r>
              <a:rPr lang="nl-NL" b="1" dirty="0"/>
              <a:t>Resultaten</a:t>
            </a:r>
          </a:p>
        </p:txBody>
      </p:sp>
      <p:pic>
        <p:nvPicPr>
          <p:cNvPr id="4" name="Afbeelding 3" descr="Afbeelding met gras, buiten, natuur, water&#10;&#10;Automatisch gegenereerde beschrijving">
            <a:extLst>
              <a:ext uri="{FF2B5EF4-FFF2-40B4-BE49-F238E27FC236}">
                <a16:creationId xmlns:a16="http://schemas.microsoft.com/office/drawing/2014/main" id="{B43DBFEF-E818-4DB9-8D30-EA515E73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4CAC9F-4FBA-4E64-8020-F729D7B2FFC1}"/>
              </a:ext>
            </a:extLst>
          </p:cNvPr>
          <p:cNvSpPr txBox="1"/>
          <p:nvPr/>
        </p:nvSpPr>
        <p:spPr>
          <a:xfrm>
            <a:off x="0" y="6488668"/>
            <a:ext cx="385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© Ben van der Velden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A28E588-B0D0-4A19-A254-BE17C4754EC1}"/>
              </a:ext>
            </a:extLst>
          </p:cNvPr>
          <p:cNvSpPr txBox="1"/>
          <p:nvPr/>
        </p:nvSpPr>
        <p:spPr>
          <a:xfrm>
            <a:off x="0" y="6061894"/>
            <a:ext cx="295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3300"/>
                </a:solidFill>
              </a:rPr>
              <a:t>Resultaten – 1/5</a:t>
            </a:r>
          </a:p>
        </p:txBody>
      </p:sp>
    </p:spTree>
    <p:extLst>
      <p:ext uri="{BB962C8B-B14F-4D97-AF65-F5344CB8AC3E}">
        <p14:creationId xmlns:p14="http://schemas.microsoft.com/office/powerpoint/2010/main" val="92832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91A2E-F848-4357-802C-DBF22D1DC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water, natuur, rivier, meer&#10;&#10;Automatisch gegenereerde beschrijving">
            <a:extLst>
              <a:ext uri="{FF2B5EF4-FFF2-40B4-BE49-F238E27FC236}">
                <a16:creationId xmlns:a16="http://schemas.microsoft.com/office/drawing/2014/main" id="{1481B390-BF67-47BE-9EF6-9243D911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C94C444-CAD0-4B74-AF0A-1CAEE8501F28}"/>
              </a:ext>
            </a:extLst>
          </p:cNvPr>
          <p:cNvSpPr txBox="1"/>
          <p:nvPr/>
        </p:nvSpPr>
        <p:spPr>
          <a:xfrm>
            <a:off x="0" y="6053163"/>
            <a:ext cx="299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3300"/>
                </a:solidFill>
              </a:rPr>
              <a:t>Resultaten – 2/5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1962BC-07C2-4B41-854E-43227DC1AED5}"/>
              </a:ext>
            </a:extLst>
          </p:cNvPr>
          <p:cNvSpPr txBox="1"/>
          <p:nvPr/>
        </p:nvSpPr>
        <p:spPr>
          <a:xfrm>
            <a:off x="0" y="6448653"/>
            <a:ext cx="306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© Ben van der Velden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423371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Oranjeroo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357</Words>
  <Application>Microsoft Office PowerPoint</Application>
  <PresentationFormat>Breedbeeld</PresentationFormat>
  <Paragraphs>73</Paragraphs>
  <Slides>13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Bahnschrift</vt:lpstr>
      <vt:lpstr>Calibri</vt:lpstr>
      <vt:lpstr>Corbel</vt:lpstr>
      <vt:lpstr>Wingdings</vt:lpstr>
      <vt:lpstr>Basis</vt:lpstr>
      <vt:lpstr>CKV – Kunstonderzoek Over architectuur</vt:lpstr>
      <vt:lpstr>Inhoudsopgave</vt:lpstr>
      <vt:lpstr>Begrip architectuur (voorkennis)</vt:lpstr>
      <vt:lpstr>Waarom heb ik dit onderwerp gekozen?</vt:lpstr>
      <vt:lpstr>Onderzoeksvraag </vt:lpstr>
      <vt:lpstr>Deelvragen</vt:lpstr>
      <vt:lpstr>Praktische deel</vt:lpstr>
      <vt:lpstr>Resultaten</vt:lpstr>
      <vt:lpstr>PowerPoint-presentatie</vt:lpstr>
      <vt:lpstr>PowerPoint-presentatie</vt:lpstr>
      <vt:lpstr>PowerPoint-presentatie</vt:lpstr>
      <vt:lpstr>PowerPoint-presentatie</vt:lpstr>
      <vt:lpstr>EINDE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CKV – Kunstonderzoek Over architectuur</dc:title>
  <dc:creator>Ben van der Velden</dc:creator>
  <cp:lastModifiedBy>Ben van der Velden</cp:lastModifiedBy>
  <cp:revision>17</cp:revision>
  <dcterms:created xsi:type="dcterms:W3CDTF">2020-02-19T15:24:49Z</dcterms:created>
  <dcterms:modified xsi:type="dcterms:W3CDTF">2020-02-20T11:40:17Z</dcterms:modified>
</cp:coreProperties>
</file>