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van der Velden" initials="BvdV" lastIdx="2" clrIdx="0">
    <p:extLst>
      <p:ext uri="{19B8F6BF-5375-455C-9EA6-DF929625EA0E}">
        <p15:presenceInfo xmlns:p15="http://schemas.microsoft.com/office/powerpoint/2012/main" userId="481347fd31ecc9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76499-4DA0-459B-ACB1-35F3CCBE5105}" type="datetimeFigureOut">
              <a:rPr lang="nl-NL" smtClean="0"/>
              <a:t>17-11-2019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6B1AE-4E6F-4ACF-8FBA-F05A96A837E7}" type="slidenum">
              <a:rPr lang="nl-NL" smtClean="0"/>
              <a:t>‹nr.›</a:t>
            </a:fld>
            <a:endParaRPr lang="nl-NL"/>
          </a:p>
        </p:txBody>
      </p:sp>
    </p:spTree>
    <p:extLst>
      <p:ext uri="{BB962C8B-B14F-4D97-AF65-F5344CB8AC3E}">
        <p14:creationId xmlns:p14="http://schemas.microsoft.com/office/powerpoint/2010/main" val="316830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nl-NL"/>
              <a:t>Klik om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11/17/2019</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‹nr.›</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nl-NL"/>
              <a:t>Klik om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6DFF08F-DC6B-4601-B491-B0F83F6DD2DA}"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6DFF08F-DC6B-4601-B491-B0F83F6DD2DA}" type="datetimeFigureOut">
              <a:rPr lang="en-US" dirty="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6DFF08F-DC6B-4601-B491-B0F83F6DD2DA}" type="datetimeFigureOut">
              <a:rPr lang="en-US" dirty="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11/17/2019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8160A-B6B5-46EA-A1F3-6D50A098D4AE}"/>
              </a:ext>
            </a:extLst>
          </p:cNvPr>
          <p:cNvSpPr>
            <a:spLocks noGrp="1"/>
          </p:cNvSpPr>
          <p:nvPr>
            <p:ph type="ctrTitle"/>
          </p:nvPr>
        </p:nvSpPr>
        <p:spPr>
          <a:xfrm>
            <a:off x="1109979" y="882376"/>
            <a:ext cx="9966960" cy="2926080"/>
          </a:xfrm>
        </p:spPr>
        <p:txBody>
          <a:bodyPr>
            <a:normAutofit/>
          </a:bodyPr>
          <a:lstStyle/>
          <a:p>
            <a:r>
              <a:rPr lang="nl-NL" sz="6600" dirty="0">
                <a:effectLst/>
                <a:latin typeface="Corbel" panose="020B0503020204020204" pitchFamily="34" charset="0"/>
                <a:ea typeface="Verdana" panose="020B0604030504040204" pitchFamily="34" charset="0"/>
              </a:rPr>
              <a:t>ARCHITECTUUR</a:t>
            </a:r>
          </a:p>
        </p:txBody>
      </p:sp>
      <p:sp>
        <p:nvSpPr>
          <p:cNvPr id="3" name="Ondertitel 2">
            <a:extLst>
              <a:ext uri="{FF2B5EF4-FFF2-40B4-BE49-F238E27FC236}">
                <a16:creationId xmlns:a16="http://schemas.microsoft.com/office/drawing/2014/main" id="{B8D32E87-E55B-4575-BC84-D481EE8C6AB9}"/>
              </a:ext>
            </a:extLst>
          </p:cNvPr>
          <p:cNvSpPr>
            <a:spLocks noGrp="1"/>
          </p:cNvSpPr>
          <p:nvPr>
            <p:ph type="subTitle" idx="1"/>
          </p:nvPr>
        </p:nvSpPr>
        <p:spPr>
          <a:xfrm>
            <a:off x="2006110" y="3808456"/>
            <a:ext cx="8174699" cy="406275"/>
          </a:xfrm>
        </p:spPr>
        <p:txBody>
          <a:bodyPr/>
          <a:lstStyle/>
          <a:p>
            <a:r>
              <a:rPr lang="nl-NL" dirty="0"/>
              <a:t>Door: Ben van der Velden | Max </a:t>
            </a:r>
            <a:r>
              <a:rPr lang="nl-NL" dirty="0" err="1"/>
              <a:t>Fijma</a:t>
            </a:r>
            <a:r>
              <a:rPr lang="nl-NL" dirty="0"/>
              <a:t> | Teun Kortstee</a:t>
            </a:r>
          </a:p>
        </p:txBody>
      </p:sp>
    </p:spTree>
    <p:extLst>
      <p:ext uri="{BB962C8B-B14F-4D97-AF65-F5344CB8AC3E}">
        <p14:creationId xmlns:p14="http://schemas.microsoft.com/office/powerpoint/2010/main" val="239952028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10FCE7-3368-4FD6-B465-502610CC2E90}"/>
              </a:ext>
            </a:extLst>
          </p:cNvPr>
          <p:cNvSpPr>
            <a:spLocks noGrp="1"/>
          </p:cNvSpPr>
          <p:nvPr>
            <p:ph type="title"/>
          </p:nvPr>
        </p:nvSpPr>
        <p:spPr>
          <a:xfrm>
            <a:off x="1161697" y="331814"/>
            <a:ext cx="9875520" cy="1356360"/>
          </a:xfrm>
        </p:spPr>
        <p:txBody>
          <a:bodyPr>
            <a:normAutofit/>
          </a:bodyPr>
          <a:lstStyle/>
          <a:p>
            <a:pPr algn="ctr"/>
            <a:r>
              <a:rPr lang="nl-NL" sz="3600" b="1" dirty="0">
                <a:latin typeface="Verdana" panose="020B0604030504040204" pitchFamily="34" charset="0"/>
                <a:ea typeface="Verdana" panose="020B0604030504040204" pitchFamily="34" charset="0"/>
              </a:rPr>
              <a:t>Zes kenmerken van architectuur </a:t>
            </a:r>
            <a:endParaRPr lang="nl-NL" sz="3600" dirty="0"/>
          </a:p>
        </p:txBody>
      </p:sp>
      <p:sp>
        <p:nvSpPr>
          <p:cNvPr id="3" name="Tijdelijke aanduiding voor inhoud 2">
            <a:extLst>
              <a:ext uri="{FF2B5EF4-FFF2-40B4-BE49-F238E27FC236}">
                <a16:creationId xmlns:a16="http://schemas.microsoft.com/office/drawing/2014/main" id="{54056901-8B2C-4117-A3A3-7BFA77DCB4C0}"/>
              </a:ext>
            </a:extLst>
          </p:cNvPr>
          <p:cNvSpPr>
            <a:spLocks noGrp="1"/>
          </p:cNvSpPr>
          <p:nvPr>
            <p:ph sz="half" idx="1"/>
          </p:nvPr>
        </p:nvSpPr>
        <p:spPr>
          <a:xfrm>
            <a:off x="420189" y="1788522"/>
            <a:ext cx="2244634" cy="537755"/>
          </a:xfrm>
        </p:spPr>
        <p:txBody>
          <a:bodyPr>
            <a:normAutofit/>
          </a:bodyPr>
          <a:lstStyle/>
          <a:p>
            <a:pPr marL="45720" indent="0">
              <a:buNone/>
            </a:pPr>
            <a:r>
              <a:rPr lang="nl-NL" sz="3200" dirty="0"/>
              <a:t>Constructie</a:t>
            </a:r>
          </a:p>
        </p:txBody>
      </p:sp>
      <p:sp>
        <p:nvSpPr>
          <p:cNvPr id="4" name="Tijdelijke aanduiding voor inhoud 3">
            <a:extLst>
              <a:ext uri="{FF2B5EF4-FFF2-40B4-BE49-F238E27FC236}">
                <a16:creationId xmlns:a16="http://schemas.microsoft.com/office/drawing/2014/main" id="{6935D599-A6CA-4BA6-B1EA-FFA2EAF3807A}"/>
              </a:ext>
            </a:extLst>
          </p:cNvPr>
          <p:cNvSpPr>
            <a:spLocks noGrp="1"/>
          </p:cNvSpPr>
          <p:nvPr>
            <p:ph sz="half" idx="2"/>
          </p:nvPr>
        </p:nvSpPr>
        <p:spPr>
          <a:xfrm>
            <a:off x="420189" y="3671750"/>
            <a:ext cx="1483017" cy="720634"/>
          </a:xfrm>
        </p:spPr>
        <p:txBody>
          <a:bodyPr>
            <a:normAutofit/>
          </a:bodyPr>
          <a:lstStyle/>
          <a:p>
            <a:pPr marL="45720" indent="0">
              <a:buNone/>
            </a:pPr>
            <a:r>
              <a:rPr lang="nl-NL" sz="3200" dirty="0"/>
              <a:t>Visie</a:t>
            </a:r>
          </a:p>
        </p:txBody>
      </p:sp>
      <p:sp>
        <p:nvSpPr>
          <p:cNvPr id="5" name="Tekstvak 4">
            <a:extLst>
              <a:ext uri="{FF2B5EF4-FFF2-40B4-BE49-F238E27FC236}">
                <a16:creationId xmlns:a16="http://schemas.microsoft.com/office/drawing/2014/main" id="{408D3989-84A3-48E5-9499-26F42D697177}"/>
              </a:ext>
            </a:extLst>
          </p:cNvPr>
          <p:cNvSpPr txBox="1"/>
          <p:nvPr/>
        </p:nvSpPr>
        <p:spPr>
          <a:xfrm>
            <a:off x="11553715" y="6253756"/>
            <a:ext cx="916959" cy="369332"/>
          </a:xfrm>
          <a:prstGeom prst="rect">
            <a:avLst/>
          </a:prstGeom>
          <a:noFill/>
        </p:spPr>
        <p:txBody>
          <a:bodyPr wrap="square" rtlCol="0">
            <a:spAutoFit/>
          </a:bodyPr>
          <a:lstStyle/>
          <a:p>
            <a:r>
              <a:rPr lang="nl-NL" dirty="0"/>
              <a:t>3/3</a:t>
            </a:r>
          </a:p>
        </p:txBody>
      </p:sp>
      <p:pic>
        <p:nvPicPr>
          <p:cNvPr id="2052" name="Picture 4" descr="Afbeeldingsresultaat voor WAM architecten">
            <a:extLst>
              <a:ext uri="{FF2B5EF4-FFF2-40B4-BE49-F238E27FC236}">
                <a16:creationId xmlns:a16="http://schemas.microsoft.com/office/drawing/2014/main" id="{90EAA359-6FF0-4264-8307-8FA01F393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54" y="3356562"/>
            <a:ext cx="3643810" cy="27240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UNStudio">
            <a:extLst>
              <a:ext uri="{FF2B5EF4-FFF2-40B4-BE49-F238E27FC236}">
                <a16:creationId xmlns:a16="http://schemas.microsoft.com/office/drawing/2014/main" id="{B41D8400-D23F-40FA-93F5-BAE594CF4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977" y="1788522"/>
            <a:ext cx="3988525" cy="224354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A178058D-A7A5-48CC-B241-B8E62906B6AA}"/>
              </a:ext>
            </a:extLst>
          </p:cNvPr>
          <p:cNvSpPr txBox="1"/>
          <p:nvPr/>
        </p:nvSpPr>
        <p:spPr>
          <a:xfrm>
            <a:off x="4716054" y="6012484"/>
            <a:ext cx="3643810" cy="369332"/>
          </a:xfrm>
          <a:prstGeom prst="rect">
            <a:avLst/>
          </a:prstGeom>
          <a:noFill/>
        </p:spPr>
        <p:txBody>
          <a:bodyPr wrap="square" rtlCol="0">
            <a:spAutoFit/>
          </a:bodyPr>
          <a:lstStyle/>
          <a:p>
            <a:r>
              <a:rPr lang="nl-NL" dirty="0"/>
              <a:t>Architectuur in Zaandam  </a:t>
            </a:r>
            <a:r>
              <a:rPr lang="nl-NL" dirty="0">
                <a:sym typeface="Wingdings" panose="05000000000000000000" pitchFamily="2" charset="2"/>
              </a:rPr>
              <a:t></a:t>
            </a:r>
            <a:endParaRPr lang="nl-NL" dirty="0"/>
          </a:p>
        </p:txBody>
      </p:sp>
      <p:sp>
        <p:nvSpPr>
          <p:cNvPr id="7" name="Tekstvak 6">
            <a:extLst>
              <a:ext uri="{FF2B5EF4-FFF2-40B4-BE49-F238E27FC236}">
                <a16:creationId xmlns:a16="http://schemas.microsoft.com/office/drawing/2014/main" id="{C58A02BE-0024-4112-8968-DF95B611937E}"/>
              </a:ext>
            </a:extLst>
          </p:cNvPr>
          <p:cNvSpPr txBox="1"/>
          <p:nvPr/>
        </p:nvSpPr>
        <p:spPr>
          <a:xfrm>
            <a:off x="8646542" y="4007425"/>
            <a:ext cx="3024032" cy="369332"/>
          </a:xfrm>
          <a:prstGeom prst="rect">
            <a:avLst/>
          </a:prstGeom>
          <a:noFill/>
        </p:spPr>
        <p:txBody>
          <a:bodyPr wrap="square" rtlCol="0">
            <a:spAutoFit/>
          </a:bodyPr>
          <a:lstStyle/>
          <a:p>
            <a:r>
              <a:rPr lang="nl-NL" dirty="0" err="1"/>
              <a:t>UNStudio</a:t>
            </a:r>
            <a:r>
              <a:rPr lang="nl-NL" dirty="0"/>
              <a:t> (uit 2015)</a:t>
            </a:r>
          </a:p>
        </p:txBody>
      </p:sp>
      <p:sp>
        <p:nvSpPr>
          <p:cNvPr id="8" name="Tekstvak 7">
            <a:extLst>
              <a:ext uri="{FF2B5EF4-FFF2-40B4-BE49-F238E27FC236}">
                <a16:creationId xmlns:a16="http://schemas.microsoft.com/office/drawing/2014/main" id="{74BBD68B-0AF0-4193-ACD3-CFD297682080}"/>
              </a:ext>
            </a:extLst>
          </p:cNvPr>
          <p:cNvSpPr txBox="1"/>
          <p:nvPr/>
        </p:nvSpPr>
        <p:spPr>
          <a:xfrm>
            <a:off x="420189" y="2177143"/>
            <a:ext cx="4160519" cy="1200329"/>
          </a:xfrm>
          <a:prstGeom prst="rect">
            <a:avLst/>
          </a:prstGeom>
          <a:noFill/>
        </p:spPr>
        <p:txBody>
          <a:bodyPr wrap="square" rtlCol="0">
            <a:spAutoFit/>
          </a:bodyPr>
          <a:lstStyle/>
          <a:p>
            <a:r>
              <a:rPr lang="nl-NL" dirty="0"/>
              <a:t>= Constructie betekent het samenvoegen van verschillende delen. In de architectuur zorgt de draagconstructie ervoor dat een gebouw overeind blijft staan.</a:t>
            </a:r>
          </a:p>
        </p:txBody>
      </p:sp>
      <p:sp>
        <p:nvSpPr>
          <p:cNvPr id="9" name="Tekstvak 8">
            <a:extLst>
              <a:ext uri="{FF2B5EF4-FFF2-40B4-BE49-F238E27FC236}">
                <a16:creationId xmlns:a16="http://schemas.microsoft.com/office/drawing/2014/main" id="{C9B76846-2F93-4744-ADA6-89841DBAC53B}"/>
              </a:ext>
            </a:extLst>
          </p:cNvPr>
          <p:cNvSpPr txBox="1"/>
          <p:nvPr/>
        </p:nvSpPr>
        <p:spPr>
          <a:xfrm>
            <a:off x="412196" y="4049250"/>
            <a:ext cx="4160519" cy="2031325"/>
          </a:xfrm>
          <a:prstGeom prst="rect">
            <a:avLst/>
          </a:prstGeom>
          <a:noFill/>
        </p:spPr>
        <p:txBody>
          <a:bodyPr wrap="square" rtlCol="0">
            <a:spAutoFit/>
          </a:bodyPr>
          <a:lstStyle/>
          <a:p>
            <a:r>
              <a:rPr lang="nl-NL" dirty="0"/>
              <a:t>= Architecten bouwen vanuit een visie. Zij hebben ideeën over hoe gebouwen eruit</a:t>
            </a:r>
          </a:p>
          <a:p>
            <a:r>
              <a:rPr lang="nl-NL" dirty="0"/>
              <a:t>moeten zien en moeten functioneren om er prettig in te wonen, werken of samenleven. De visies van architecten hebben dus grote invloed op ons dagelijks leven.</a:t>
            </a:r>
          </a:p>
        </p:txBody>
      </p:sp>
    </p:spTree>
    <p:extLst>
      <p:ext uri="{BB962C8B-B14F-4D97-AF65-F5344CB8AC3E}">
        <p14:creationId xmlns:p14="http://schemas.microsoft.com/office/powerpoint/2010/main" val="217670241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D2D0E-EEDE-4DCC-B2DC-75AD3BF61F15}"/>
              </a:ext>
            </a:extLst>
          </p:cNvPr>
          <p:cNvSpPr>
            <a:spLocks noGrp="1"/>
          </p:cNvSpPr>
          <p:nvPr>
            <p:ph type="title"/>
          </p:nvPr>
        </p:nvSpPr>
        <p:spPr>
          <a:xfrm>
            <a:off x="1143000" y="243840"/>
            <a:ext cx="9875520" cy="1356360"/>
          </a:xfrm>
        </p:spPr>
        <p:txBody>
          <a:bodyPr>
            <a:normAutofit/>
          </a:bodyPr>
          <a:lstStyle/>
          <a:p>
            <a:pPr algn="ctr"/>
            <a:r>
              <a:rPr lang="nl-NL" sz="3600" b="1" dirty="0">
                <a:latin typeface="Verdana" panose="020B0604030504040204" pitchFamily="34" charset="0"/>
                <a:ea typeface="Verdana" panose="020B0604030504040204" pitchFamily="34" charset="0"/>
              </a:rPr>
              <a:t>Onze mening over architectuur?</a:t>
            </a:r>
          </a:p>
        </p:txBody>
      </p:sp>
      <p:sp>
        <p:nvSpPr>
          <p:cNvPr id="3" name="Tijdelijke aanduiding voor inhoud 2">
            <a:extLst>
              <a:ext uri="{FF2B5EF4-FFF2-40B4-BE49-F238E27FC236}">
                <a16:creationId xmlns:a16="http://schemas.microsoft.com/office/drawing/2014/main" id="{B271F3D0-8520-4E07-9558-51A8E2D02790}"/>
              </a:ext>
            </a:extLst>
          </p:cNvPr>
          <p:cNvSpPr>
            <a:spLocks noGrp="1"/>
          </p:cNvSpPr>
          <p:nvPr>
            <p:ph sz="half" idx="1"/>
          </p:nvPr>
        </p:nvSpPr>
        <p:spPr>
          <a:xfrm>
            <a:off x="338908" y="91438"/>
            <a:ext cx="3063240" cy="1965961"/>
          </a:xfrm>
        </p:spPr>
        <p:txBody>
          <a:bodyPr>
            <a:normAutofit fontScale="47500" lnSpcReduction="20000"/>
          </a:bodyPr>
          <a:lstStyle/>
          <a:p>
            <a:pPr marL="45720" indent="0">
              <a:buNone/>
            </a:pPr>
            <a:r>
              <a:rPr lang="nl-NL" b="1" dirty="0"/>
              <a:t>Max</a:t>
            </a:r>
          </a:p>
          <a:p>
            <a:pPr marL="45720" indent="0">
              <a:buNone/>
            </a:pPr>
            <a:endParaRPr lang="nl-NL" b="1" dirty="0"/>
          </a:p>
        </p:txBody>
      </p:sp>
      <p:sp>
        <p:nvSpPr>
          <p:cNvPr id="4" name="Tijdelijke aanduiding voor inhoud 3">
            <a:extLst>
              <a:ext uri="{FF2B5EF4-FFF2-40B4-BE49-F238E27FC236}">
                <a16:creationId xmlns:a16="http://schemas.microsoft.com/office/drawing/2014/main" id="{B4334599-6A63-4973-9D2B-964F222879EE}"/>
              </a:ext>
            </a:extLst>
          </p:cNvPr>
          <p:cNvSpPr>
            <a:spLocks noGrp="1"/>
          </p:cNvSpPr>
          <p:nvPr>
            <p:ph sz="half" idx="2"/>
          </p:nvPr>
        </p:nvSpPr>
        <p:spPr>
          <a:xfrm>
            <a:off x="-106996" y="0"/>
            <a:ext cx="513395" cy="325583"/>
          </a:xfrm>
        </p:spPr>
        <p:txBody>
          <a:bodyPr>
            <a:normAutofit fontScale="47500" lnSpcReduction="20000"/>
          </a:bodyPr>
          <a:lstStyle/>
          <a:p>
            <a:pPr marL="45720" indent="0">
              <a:buNone/>
            </a:pPr>
            <a:r>
              <a:rPr lang="nl-NL" dirty="0"/>
              <a:t>Teun</a:t>
            </a:r>
          </a:p>
        </p:txBody>
      </p:sp>
      <p:sp>
        <p:nvSpPr>
          <p:cNvPr id="5" name="Tekstvak 4">
            <a:extLst>
              <a:ext uri="{FF2B5EF4-FFF2-40B4-BE49-F238E27FC236}">
                <a16:creationId xmlns:a16="http://schemas.microsoft.com/office/drawing/2014/main" id="{38FB8DB1-CD80-426C-BFE7-578423BFA862}"/>
              </a:ext>
            </a:extLst>
          </p:cNvPr>
          <p:cNvSpPr txBox="1"/>
          <p:nvPr/>
        </p:nvSpPr>
        <p:spPr>
          <a:xfrm rot="5159542">
            <a:off x="9005269" y="-724911"/>
            <a:ext cx="397351" cy="1785104"/>
          </a:xfrm>
          <a:prstGeom prst="rect">
            <a:avLst/>
          </a:prstGeom>
          <a:noFill/>
        </p:spPr>
        <p:txBody>
          <a:bodyPr wrap="square" rtlCol="0">
            <a:spAutoFit/>
          </a:bodyPr>
          <a:lstStyle/>
          <a:p>
            <a:r>
              <a:rPr lang="nl-NL" sz="2200" dirty="0">
                <a:solidFill>
                  <a:schemeClr val="accent1"/>
                </a:solidFill>
              </a:rPr>
              <a:t>Ben:</a:t>
            </a:r>
          </a:p>
          <a:p>
            <a:r>
              <a:rPr lang="nl-NL" sz="2200" dirty="0">
                <a:solidFill>
                  <a:schemeClr val="accent1"/>
                </a:solidFill>
              </a:rPr>
              <a:t>-</a:t>
            </a:r>
          </a:p>
        </p:txBody>
      </p:sp>
      <p:pic>
        <p:nvPicPr>
          <p:cNvPr id="3074" name="Picture 2" descr="Afbeeldingsresultaat voor architecten">
            <a:extLst>
              <a:ext uri="{FF2B5EF4-FFF2-40B4-BE49-F238E27FC236}">
                <a16:creationId xmlns:a16="http://schemas.microsoft.com/office/drawing/2014/main" id="{D63D430E-A89D-46CB-93CF-4E37E3286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997" y="4219301"/>
            <a:ext cx="4149525" cy="198622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671A211B-20F1-4862-81B4-E60E7C6104D9}"/>
              </a:ext>
            </a:extLst>
          </p:cNvPr>
          <p:cNvSpPr txBox="1"/>
          <p:nvPr/>
        </p:nvSpPr>
        <p:spPr>
          <a:xfrm>
            <a:off x="1143000" y="2057400"/>
            <a:ext cx="3149600" cy="1261884"/>
          </a:xfrm>
          <a:prstGeom prst="rect">
            <a:avLst/>
          </a:prstGeom>
          <a:noFill/>
        </p:spPr>
        <p:txBody>
          <a:bodyPr wrap="square" rtlCol="0">
            <a:spAutoFit/>
          </a:bodyPr>
          <a:lstStyle/>
          <a:p>
            <a:r>
              <a:rPr lang="nl-NL" sz="2200" b="1" dirty="0">
                <a:solidFill>
                  <a:schemeClr val="accent1"/>
                </a:solidFill>
              </a:rPr>
              <a:t>Max</a:t>
            </a:r>
          </a:p>
          <a:p>
            <a:pPr marL="285750" indent="-285750">
              <a:buFontTx/>
              <a:buChar char="-"/>
            </a:pPr>
            <a:r>
              <a:rPr lang="nl-NL" dirty="0">
                <a:solidFill>
                  <a:schemeClr val="accent1"/>
                </a:solidFill>
              </a:rPr>
              <a:t>Interessant</a:t>
            </a:r>
          </a:p>
          <a:p>
            <a:pPr marL="285750" indent="-285750">
              <a:buFontTx/>
              <a:buChar char="-"/>
            </a:pPr>
            <a:r>
              <a:rPr lang="nl-NL" dirty="0">
                <a:solidFill>
                  <a:schemeClr val="accent1"/>
                </a:solidFill>
              </a:rPr>
              <a:t>Structuralisme </a:t>
            </a:r>
          </a:p>
          <a:p>
            <a:pPr marL="285750" indent="-285750">
              <a:buFontTx/>
              <a:buChar char="-"/>
            </a:pPr>
            <a:r>
              <a:rPr lang="nl-NL" dirty="0">
                <a:solidFill>
                  <a:schemeClr val="accent1"/>
                </a:solidFill>
              </a:rPr>
              <a:t>Mooie vorm van kunst</a:t>
            </a:r>
          </a:p>
        </p:txBody>
      </p:sp>
      <p:sp>
        <p:nvSpPr>
          <p:cNvPr id="8" name="Tekstvak 7">
            <a:extLst>
              <a:ext uri="{FF2B5EF4-FFF2-40B4-BE49-F238E27FC236}">
                <a16:creationId xmlns:a16="http://schemas.microsoft.com/office/drawing/2014/main" id="{A478A477-0829-4335-97D4-761723F06C2A}"/>
              </a:ext>
            </a:extLst>
          </p:cNvPr>
          <p:cNvSpPr txBox="1"/>
          <p:nvPr/>
        </p:nvSpPr>
        <p:spPr>
          <a:xfrm>
            <a:off x="4447309" y="2057399"/>
            <a:ext cx="3297381" cy="1569660"/>
          </a:xfrm>
          <a:prstGeom prst="rect">
            <a:avLst/>
          </a:prstGeom>
          <a:noFill/>
        </p:spPr>
        <p:txBody>
          <a:bodyPr wrap="square" rtlCol="0">
            <a:spAutoFit/>
          </a:bodyPr>
          <a:lstStyle/>
          <a:p>
            <a:r>
              <a:rPr lang="nl-NL" sz="2400" b="1" dirty="0">
                <a:solidFill>
                  <a:schemeClr val="accent1"/>
                </a:solidFill>
              </a:rPr>
              <a:t>Ben</a:t>
            </a:r>
          </a:p>
          <a:p>
            <a:pPr marL="285750" indent="-285750">
              <a:buFontTx/>
              <a:buChar char="-"/>
            </a:pPr>
            <a:r>
              <a:rPr lang="nl-NL" dirty="0">
                <a:solidFill>
                  <a:schemeClr val="accent1"/>
                </a:solidFill>
              </a:rPr>
              <a:t>Veel mogelijkheden</a:t>
            </a:r>
          </a:p>
          <a:p>
            <a:pPr marL="285750" indent="-285750">
              <a:buFontTx/>
              <a:buChar char="-"/>
            </a:pPr>
            <a:r>
              <a:rPr lang="nl-NL" dirty="0">
                <a:solidFill>
                  <a:schemeClr val="accent1"/>
                </a:solidFill>
              </a:rPr>
              <a:t>Supermodernisme</a:t>
            </a:r>
          </a:p>
          <a:p>
            <a:pPr marL="285750" indent="-285750">
              <a:buFontTx/>
              <a:buChar char="-"/>
            </a:pPr>
            <a:r>
              <a:rPr lang="nl-NL" dirty="0">
                <a:solidFill>
                  <a:schemeClr val="accent1"/>
                </a:solidFill>
              </a:rPr>
              <a:t>Vroegere tijden</a:t>
            </a:r>
          </a:p>
          <a:p>
            <a:pPr marL="285750" indent="-285750">
              <a:buFontTx/>
              <a:buChar char="-"/>
            </a:pPr>
            <a:endParaRPr lang="nl-NL" dirty="0"/>
          </a:p>
        </p:txBody>
      </p:sp>
      <p:sp>
        <p:nvSpPr>
          <p:cNvPr id="6" name="Tekstvak 5">
            <a:extLst>
              <a:ext uri="{FF2B5EF4-FFF2-40B4-BE49-F238E27FC236}">
                <a16:creationId xmlns:a16="http://schemas.microsoft.com/office/drawing/2014/main" id="{3CF5DBAC-023A-4380-A4BC-AF6A069E16AB}"/>
              </a:ext>
            </a:extLst>
          </p:cNvPr>
          <p:cNvSpPr txBox="1"/>
          <p:nvPr/>
        </p:nvSpPr>
        <p:spPr>
          <a:xfrm>
            <a:off x="7744690" y="2057399"/>
            <a:ext cx="2447109" cy="1292662"/>
          </a:xfrm>
          <a:prstGeom prst="rect">
            <a:avLst/>
          </a:prstGeom>
          <a:noFill/>
        </p:spPr>
        <p:txBody>
          <a:bodyPr wrap="square" rtlCol="0">
            <a:spAutoFit/>
          </a:bodyPr>
          <a:lstStyle/>
          <a:p>
            <a:r>
              <a:rPr lang="nl-NL" sz="2400" b="1" dirty="0">
                <a:solidFill>
                  <a:schemeClr val="accent1"/>
                </a:solidFill>
              </a:rPr>
              <a:t>Teun</a:t>
            </a:r>
          </a:p>
          <a:p>
            <a:pPr marL="285750" indent="-285750">
              <a:buFontTx/>
              <a:buChar char="-"/>
            </a:pPr>
            <a:r>
              <a:rPr lang="nl-NL" dirty="0">
                <a:solidFill>
                  <a:schemeClr val="accent1"/>
                </a:solidFill>
              </a:rPr>
              <a:t>Andere vormen</a:t>
            </a:r>
          </a:p>
          <a:p>
            <a:pPr marL="285750" indent="-285750">
              <a:buFontTx/>
              <a:buChar char="-"/>
            </a:pPr>
            <a:r>
              <a:rPr lang="nl-NL" dirty="0">
                <a:solidFill>
                  <a:schemeClr val="accent1"/>
                </a:solidFill>
              </a:rPr>
              <a:t>Structuralisme</a:t>
            </a:r>
          </a:p>
          <a:p>
            <a:pPr marL="285750" indent="-285750">
              <a:buFontTx/>
              <a:buChar char="-"/>
            </a:pPr>
            <a:r>
              <a:rPr lang="nl-NL" dirty="0">
                <a:solidFill>
                  <a:schemeClr val="accent1"/>
                </a:solidFill>
              </a:rPr>
              <a:t>Computers</a:t>
            </a:r>
          </a:p>
        </p:txBody>
      </p:sp>
    </p:spTree>
    <p:extLst>
      <p:ext uri="{BB962C8B-B14F-4D97-AF65-F5344CB8AC3E}">
        <p14:creationId xmlns:p14="http://schemas.microsoft.com/office/powerpoint/2010/main" val="325772672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5E7B0AB-5663-41A8-B7F7-472001BE5B29}"/>
              </a:ext>
            </a:extLst>
          </p:cNvPr>
          <p:cNvSpPr txBox="1"/>
          <p:nvPr/>
        </p:nvSpPr>
        <p:spPr>
          <a:xfrm>
            <a:off x="4249783" y="2432520"/>
            <a:ext cx="3692434" cy="1569660"/>
          </a:xfrm>
          <a:prstGeom prst="rect">
            <a:avLst/>
          </a:prstGeom>
          <a:noFill/>
        </p:spPr>
        <p:txBody>
          <a:bodyPr wrap="square" rtlCol="0">
            <a:spAutoFit/>
          </a:bodyPr>
          <a:lstStyle/>
          <a:p>
            <a:r>
              <a:rPr lang="nl-NL" sz="9600" b="1" dirty="0">
                <a:solidFill>
                  <a:schemeClr val="accent1"/>
                </a:solidFill>
              </a:rPr>
              <a:t>EINDE</a:t>
            </a:r>
          </a:p>
        </p:txBody>
      </p:sp>
      <p:sp>
        <p:nvSpPr>
          <p:cNvPr id="3" name="Tekstvak 2">
            <a:extLst>
              <a:ext uri="{FF2B5EF4-FFF2-40B4-BE49-F238E27FC236}">
                <a16:creationId xmlns:a16="http://schemas.microsoft.com/office/drawing/2014/main" id="{D31F4BB3-E6E5-4599-8DC3-EC55ACFCDDDB}"/>
              </a:ext>
            </a:extLst>
          </p:cNvPr>
          <p:cNvSpPr txBox="1"/>
          <p:nvPr/>
        </p:nvSpPr>
        <p:spPr>
          <a:xfrm>
            <a:off x="3583577" y="3516169"/>
            <a:ext cx="5024846" cy="369332"/>
          </a:xfrm>
          <a:prstGeom prst="rect">
            <a:avLst/>
          </a:prstGeom>
          <a:noFill/>
        </p:spPr>
        <p:txBody>
          <a:bodyPr wrap="square" rtlCol="0">
            <a:spAutoFit/>
          </a:bodyPr>
          <a:lstStyle/>
          <a:p>
            <a:r>
              <a:rPr lang="nl-NL" dirty="0">
                <a:solidFill>
                  <a:schemeClr val="accent1"/>
                </a:solidFill>
              </a:rPr>
              <a:t>___________________________________________</a:t>
            </a:r>
          </a:p>
        </p:txBody>
      </p:sp>
      <p:sp>
        <p:nvSpPr>
          <p:cNvPr id="4" name="Tekstvak 3">
            <a:extLst>
              <a:ext uri="{FF2B5EF4-FFF2-40B4-BE49-F238E27FC236}">
                <a16:creationId xmlns:a16="http://schemas.microsoft.com/office/drawing/2014/main" id="{A9E87001-124B-47DC-8AF7-572576741F93}"/>
              </a:ext>
            </a:extLst>
          </p:cNvPr>
          <p:cNvSpPr txBox="1"/>
          <p:nvPr/>
        </p:nvSpPr>
        <p:spPr>
          <a:xfrm>
            <a:off x="3770284" y="3826689"/>
            <a:ext cx="5294811" cy="646331"/>
          </a:xfrm>
          <a:prstGeom prst="rect">
            <a:avLst/>
          </a:prstGeom>
          <a:noFill/>
        </p:spPr>
        <p:txBody>
          <a:bodyPr wrap="square" rtlCol="0">
            <a:spAutoFit/>
          </a:bodyPr>
          <a:lstStyle/>
          <a:p>
            <a:r>
              <a:rPr lang="nl-NL" dirty="0">
                <a:solidFill>
                  <a:schemeClr val="accent1"/>
                </a:solidFill>
              </a:rPr>
              <a:t>Ben van der Velden | Max </a:t>
            </a:r>
            <a:r>
              <a:rPr lang="nl-NL" dirty="0" err="1">
                <a:solidFill>
                  <a:schemeClr val="accent1"/>
                </a:solidFill>
              </a:rPr>
              <a:t>Fijma</a:t>
            </a:r>
            <a:r>
              <a:rPr lang="nl-NL" dirty="0">
                <a:solidFill>
                  <a:schemeClr val="accent1"/>
                </a:solidFill>
              </a:rPr>
              <a:t> | Teun Kortstee</a:t>
            </a:r>
          </a:p>
          <a:p>
            <a:endParaRPr lang="nl-NL" dirty="0"/>
          </a:p>
        </p:txBody>
      </p:sp>
    </p:spTree>
    <p:extLst>
      <p:ext uri="{BB962C8B-B14F-4D97-AF65-F5344CB8AC3E}">
        <p14:creationId xmlns:p14="http://schemas.microsoft.com/office/powerpoint/2010/main" val="48040339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D8B6F-FB2E-4FFB-A21B-7D62B9B6D2EC}"/>
              </a:ext>
            </a:extLst>
          </p:cNvPr>
          <p:cNvSpPr>
            <a:spLocks noGrp="1"/>
          </p:cNvSpPr>
          <p:nvPr>
            <p:ph type="title"/>
          </p:nvPr>
        </p:nvSpPr>
        <p:spPr>
          <a:xfrm>
            <a:off x="1158240" y="450980"/>
            <a:ext cx="9875520" cy="1356360"/>
          </a:xfrm>
        </p:spPr>
        <p:txBody>
          <a:bodyPr>
            <a:normAutofit/>
          </a:bodyPr>
          <a:lstStyle/>
          <a:p>
            <a:pPr algn="ctr"/>
            <a:r>
              <a:rPr lang="nl-NL" sz="3600" b="1" dirty="0">
                <a:latin typeface="Verdana" panose="020B0604030504040204" pitchFamily="34" charset="0"/>
                <a:ea typeface="Verdana" panose="020B0604030504040204" pitchFamily="34" charset="0"/>
              </a:rPr>
              <a:t>Introductie architectuur</a:t>
            </a:r>
          </a:p>
        </p:txBody>
      </p:sp>
      <p:pic>
        <p:nvPicPr>
          <p:cNvPr id="2050" name="Picture 2" descr="Afbeeldingsresultaat voor architectuur">
            <a:extLst>
              <a:ext uri="{FF2B5EF4-FFF2-40B4-BE49-F238E27FC236}">
                <a16:creationId xmlns:a16="http://schemas.microsoft.com/office/drawing/2014/main" id="{036299BB-9E14-4E28-B784-1D29B891CE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5971" y="1877008"/>
            <a:ext cx="7180057" cy="372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65710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E3A8E-B678-4FFB-9CEC-37AC46BE87C3}"/>
              </a:ext>
            </a:extLst>
          </p:cNvPr>
          <p:cNvSpPr>
            <a:spLocks noGrp="1"/>
          </p:cNvSpPr>
          <p:nvPr>
            <p:ph type="title"/>
          </p:nvPr>
        </p:nvSpPr>
        <p:spPr>
          <a:xfrm>
            <a:off x="1158240" y="611140"/>
            <a:ext cx="9875520" cy="1356360"/>
          </a:xfrm>
        </p:spPr>
        <p:txBody>
          <a:bodyPr>
            <a:normAutofit/>
          </a:bodyPr>
          <a:lstStyle/>
          <a:p>
            <a:pPr algn="ctr"/>
            <a:r>
              <a:rPr lang="nl-NL" sz="3600" b="1" dirty="0">
                <a:latin typeface="Verdana" panose="020B0604030504040204" pitchFamily="34" charset="0"/>
                <a:ea typeface="Verdana" panose="020B0604030504040204" pitchFamily="34" charset="0"/>
              </a:rPr>
              <a:t>Dé vijf stromingen van architectuur</a:t>
            </a:r>
          </a:p>
        </p:txBody>
      </p:sp>
      <p:sp>
        <p:nvSpPr>
          <p:cNvPr id="3" name="Tijdelijke aanduiding voor inhoud 2">
            <a:extLst>
              <a:ext uri="{FF2B5EF4-FFF2-40B4-BE49-F238E27FC236}">
                <a16:creationId xmlns:a16="http://schemas.microsoft.com/office/drawing/2014/main" id="{14C7595A-AA5A-476C-9689-E227CA71689C}"/>
              </a:ext>
            </a:extLst>
          </p:cNvPr>
          <p:cNvSpPr>
            <a:spLocks noGrp="1"/>
          </p:cNvSpPr>
          <p:nvPr>
            <p:ph idx="1"/>
          </p:nvPr>
        </p:nvSpPr>
        <p:spPr>
          <a:xfrm>
            <a:off x="1390184" y="2531612"/>
            <a:ext cx="2911228" cy="2502455"/>
          </a:xfrm>
        </p:spPr>
        <p:txBody>
          <a:bodyPr>
            <a:noAutofit/>
          </a:bodyPr>
          <a:lstStyle/>
          <a:p>
            <a:r>
              <a:rPr lang="nl-NL" b="1" dirty="0"/>
              <a:t>Modernisme </a:t>
            </a:r>
          </a:p>
          <a:p>
            <a:pPr>
              <a:buFontTx/>
              <a:buChar char="-"/>
            </a:pPr>
            <a:r>
              <a:rPr lang="nl-NL" dirty="0"/>
              <a:t>Vanaf 1920</a:t>
            </a:r>
          </a:p>
          <a:p>
            <a:pPr>
              <a:buFontTx/>
              <a:buChar char="-"/>
            </a:pPr>
            <a:r>
              <a:rPr lang="nl-NL" dirty="0"/>
              <a:t>Beton, staal en glas</a:t>
            </a:r>
          </a:p>
          <a:p>
            <a:pPr>
              <a:buFontTx/>
              <a:buChar char="-"/>
            </a:pPr>
            <a:r>
              <a:rPr lang="nl-NL" dirty="0"/>
              <a:t>Industrieel </a:t>
            </a:r>
          </a:p>
          <a:p>
            <a:pPr>
              <a:buFontTx/>
              <a:buChar char="-"/>
            </a:pPr>
            <a:r>
              <a:rPr lang="nl-NL" dirty="0"/>
              <a:t>Zonder decoratie</a:t>
            </a:r>
          </a:p>
        </p:txBody>
      </p:sp>
      <p:pic>
        <p:nvPicPr>
          <p:cNvPr id="3074" name="Picture 2" descr="Afbeeldingsresultaat voor Van nellefabriek">
            <a:extLst>
              <a:ext uri="{FF2B5EF4-FFF2-40B4-BE49-F238E27FC236}">
                <a16:creationId xmlns:a16="http://schemas.microsoft.com/office/drawing/2014/main" id="{5188272B-BEBD-46D7-9D02-ABD241C0E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268" y="2381400"/>
            <a:ext cx="6027698" cy="280288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914FF6CA-88B4-42DE-A5A1-E6FEDAE6E17D}"/>
              </a:ext>
            </a:extLst>
          </p:cNvPr>
          <p:cNvSpPr txBox="1"/>
          <p:nvPr/>
        </p:nvSpPr>
        <p:spPr>
          <a:xfrm>
            <a:off x="4893268" y="5199348"/>
            <a:ext cx="4521148" cy="369332"/>
          </a:xfrm>
          <a:prstGeom prst="rect">
            <a:avLst/>
          </a:prstGeom>
          <a:noFill/>
        </p:spPr>
        <p:txBody>
          <a:bodyPr wrap="square" rtlCol="0">
            <a:spAutoFit/>
          </a:bodyPr>
          <a:lstStyle/>
          <a:p>
            <a:r>
              <a:rPr lang="nl-NL" b="1" dirty="0"/>
              <a:t>Van Nellefabriek in Rotterdam</a:t>
            </a:r>
          </a:p>
        </p:txBody>
      </p:sp>
      <p:sp>
        <p:nvSpPr>
          <p:cNvPr id="7" name="Tekstvak 6">
            <a:extLst>
              <a:ext uri="{FF2B5EF4-FFF2-40B4-BE49-F238E27FC236}">
                <a16:creationId xmlns:a16="http://schemas.microsoft.com/office/drawing/2014/main" id="{DD48FEBA-6A28-491E-B77C-2FF469569E25}"/>
              </a:ext>
            </a:extLst>
          </p:cNvPr>
          <p:cNvSpPr txBox="1"/>
          <p:nvPr/>
        </p:nvSpPr>
        <p:spPr>
          <a:xfrm>
            <a:off x="2551223" y="5087434"/>
            <a:ext cx="3204754" cy="369332"/>
          </a:xfrm>
          <a:prstGeom prst="rect">
            <a:avLst/>
          </a:prstGeom>
          <a:noFill/>
        </p:spPr>
        <p:txBody>
          <a:bodyPr wrap="square" rtlCol="0">
            <a:spAutoFit/>
          </a:bodyPr>
          <a:lstStyle/>
          <a:p>
            <a:r>
              <a:rPr lang="nl-NL" dirty="0"/>
              <a:t> </a:t>
            </a:r>
          </a:p>
        </p:txBody>
      </p:sp>
      <p:sp>
        <p:nvSpPr>
          <p:cNvPr id="4" name="Tekstvak 3">
            <a:extLst>
              <a:ext uri="{FF2B5EF4-FFF2-40B4-BE49-F238E27FC236}">
                <a16:creationId xmlns:a16="http://schemas.microsoft.com/office/drawing/2014/main" id="{9B639428-6633-4C3F-80C8-93FD83E63D08}"/>
              </a:ext>
            </a:extLst>
          </p:cNvPr>
          <p:cNvSpPr txBox="1"/>
          <p:nvPr/>
        </p:nvSpPr>
        <p:spPr>
          <a:xfrm>
            <a:off x="11539066" y="6244045"/>
            <a:ext cx="974943" cy="369332"/>
          </a:xfrm>
          <a:prstGeom prst="rect">
            <a:avLst/>
          </a:prstGeom>
          <a:noFill/>
        </p:spPr>
        <p:txBody>
          <a:bodyPr wrap="square" rtlCol="0">
            <a:spAutoFit/>
          </a:bodyPr>
          <a:lstStyle/>
          <a:p>
            <a:r>
              <a:rPr lang="nl-NL" dirty="0"/>
              <a:t>1/5</a:t>
            </a:r>
          </a:p>
        </p:txBody>
      </p:sp>
    </p:spTree>
    <p:extLst>
      <p:ext uri="{BB962C8B-B14F-4D97-AF65-F5344CB8AC3E}">
        <p14:creationId xmlns:p14="http://schemas.microsoft.com/office/powerpoint/2010/main" val="313535847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49DC-673A-4E80-BD5D-D1D6DA748A8F}"/>
              </a:ext>
            </a:extLst>
          </p:cNvPr>
          <p:cNvSpPr>
            <a:spLocks noGrp="1"/>
          </p:cNvSpPr>
          <p:nvPr>
            <p:ph type="title"/>
          </p:nvPr>
        </p:nvSpPr>
        <p:spPr/>
        <p:txBody>
          <a:bodyPr>
            <a:normAutofit/>
          </a:bodyPr>
          <a:lstStyle/>
          <a:p>
            <a:pPr algn="ctr"/>
            <a:r>
              <a:rPr lang="nl-NL" sz="3600" b="1" dirty="0">
                <a:latin typeface="Verdana" panose="020B0604030504040204" pitchFamily="34" charset="0"/>
                <a:ea typeface="Verdana" panose="020B0604030504040204" pitchFamily="34" charset="0"/>
              </a:rPr>
              <a:t>Dé vijf stromingen van architectuur</a:t>
            </a:r>
            <a:endParaRPr lang="nl-NL" sz="3600" dirty="0"/>
          </a:p>
        </p:txBody>
      </p:sp>
      <p:sp>
        <p:nvSpPr>
          <p:cNvPr id="3" name="Tijdelijke aanduiding voor inhoud 2">
            <a:extLst>
              <a:ext uri="{FF2B5EF4-FFF2-40B4-BE49-F238E27FC236}">
                <a16:creationId xmlns:a16="http://schemas.microsoft.com/office/drawing/2014/main" id="{FB6D9B1C-CD3D-4D47-9744-4D7314A341D8}"/>
              </a:ext>
            </a:extLst>
          </p:cNvPr>
          <p:cNvSpPr>
            <a:spLocks noGrp="1"/>
          </p:cNvSpPr>
          <p:nvPr>
            <p:ph sz="half" idx="1"/>
          </p:nvPr>
        </p:nvSpPr>
        <p:spPr>
          <a:xfrm>
            <a:off x="1430540" y="2153434"/>
            <a:ext cx="3202578" cy="2990509"/>
          </a:xfrm>
        </p:spPr>
        <p:txBody>
          <a:bodyPr>
            <a:noAutofit/>
          </a:bodyPr>
          <a:lstStyle/>
          <a:p>
            <a:r>
              <a:rPr lang="nl-NL" b="1" dirty="0"/>
              <a:t>Structuralisme</a:t>
            </a:r>
          </a:p>
          <a:p>
            <a:pPr>
              <a:buFontTx/>
              <a:buChar char="-"/>
            </a:pPr>
            <a:r>
              <a:rPr lang="nl-NL" dirty="0"/>
              <a:t>Vanaf 1960</a:t>
            </a:r>
          </a:p>
          <a:p>
            <a:pPr>
              <a:buFontTx/>
              <a:buChar char="-"/>
            </a:pPr>
            <a:r>
              <a:rPr lang="nl-NL" dirty="0"/>
              <a:t>Geen strakke vormen, maar blokken</a:t>
            </a:r>
          </a:p>
          <a:p>
            <a:pPr>
              <a:buFontTx/>
              <a:buChar char="-"/>
            </a:pPr>
            <a:r>
              <a:rPr lang="nl-NL" dirty="0"/>
              <a:t>Variatie  </a:t>
            </a:r>
          </a:p>
          <a:p>
            <a:pPr>
              <a:buFontTx/>
              <a:buChar char="-"/>
            </a:pPr>
            <a:r>
              <a:rPr lang="nl-NL" dirty="0"/>
              <a:t>‘Net mensen die in vogelhuisjes wonen’</a:t>
            </a:r>
          </a:p>
        </p:txBody>
      </p:sp>
      <p:pic>
        <p:nvPicPr>
          <p:cNvPr id="4098" name="Picture 2" descr="Afbeeldingsresultaat voor kubuswoningen">
            <a:extLst>
              <a:ext uri="{FF2B5EF4-FFF2-40B4-BE49-F238E27FC236}">
                <a16:creationId xmlns:a16="http://schemas.microsoft.com/office/drawing/2014/main" id="{AFCA391E-E249-4638-A39F-38C790F914E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91941" y="2057398"/>
            <a:ext cx="5569519" cy="318258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3206201E-3DA2-4FC8-874E-AD5FBAD5F361}"/>
              </a:ext>
            </a:extLst>
          </p:cNvPr>
          <p:cNvSpPr txBox="1"/>
          <p:nvPr/>
        </p:nvSpPr>
        <p:spPr>
          <a:xfrm>
            <a:off x="5191941" y="5239980"/>
            <a:ext cx="5504204" cy="377049"/>
          </a:xfrm>
          <a:prstGeom prst="rect">
            <a:avLst/>
          </a:prstGeom>
          <a:noFill/>
        </p:spPr>
        <p:txBody>
          <a:bodyPr wrap="square" rtlCol="0">
            <a:spAutoFit/>
          </a:bodyPr>
          <a:lstStyle/>
          <a:p>
            <a:r>
              <a:rPr lang="nl-NL" b="1" dirty="0"/>
              <a:t>Kubuswoningen in Rotterdam</a:t>
            </a:r>
          </a:p>
        </p:txBody>
      </p:sp>
      <p:sp>
        <p:nvSpPr>
          <p:cNvPr id="4" name="Tekstvak 3">
            <a:extLst>
              <a:ext uri="{FF2B5EF4-FFF2-40B4-BE49-F238E27FC236}">
                <a16:creationId xmlns:a16="http://schemas.microsoft.com/office/drawing/2014/main" id="{952817F6-181B-4954-A310-EADBE25FDA08}"/>
              </a:ext>
            </a:extLst>
          </p:cNvPr>
          <p:cNvSpPr txBox="1"/>
          <p:nvPr/>
        </p:nvSpPr>
        <p:spPr>
          <a:xfrm>
            <a:off x="11486606" y="6254541"/>
            <a:ext cx="705394" cy="369332"/>
          </a:xfrm>
          <a:prstGeom prst="rect">
            <a:avLst/>
          </a:prstGeom>
          <a:noFill/>
        </p:spPr>
        <p:txBody>
          <a:bodyPr wrap="square" rtlCol="0">
            <a:spAutoFit/>
          </a:bodyPr>
          <a:lstStyle/>
          <a:p>
            <a:r>
              <a:rPr lang="nl-NL" dirty="0"/>
              <a:t>2/5</a:t>
            </a:r>
          </a:p>
        </p:txBody>
      </p:sp>
    </p:spTree>
    <p:extLst>
      <p:ext uri="{BB962C8B-B14F-4D97-AF65-F5344CB8AC3E}">
        <p14:creationId xmlns:p14="http://schemas.microsoft.com/office/powerpoint/2010/main" val="10743580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88A6D-F732-4306-8001-DD89E68CD26C}"/>
              </a:ext>
            </a:extLst>
          </p:cNvPr>
          <p:cNvSpPr>
            <a:spLocks noGrp="1"/>
          </p:cNvSpPr>
          <p:nvPr>
            <p:ph type="title"/>
          </p:nvPr>
        </p:nvSpPr>
        <p:spPr/>
        <p:txBody>
          <a:bodyPr>
            <a:normAutofit/>
          </a:bodyPr>
          <a:lstStyle/>
          <a:p>
            <a:pPr algn="ctr"/>
            <a:r>
              <a:rPr lang="nl-NL" sz="3600" b="1" dirty="0">
                <a:latin typeface="Verdana" panose="020B0604030504040204" pitchFamily="34" charset="0"/>
                <a:ea typeface="Verdana" panose="020B0604030504040204" pitchFamily="34" charset="0"/>
              </a:rPr>
              <a:t>Dé vijf stromingen van architectuur</a:t>
            </a:r>
            <a:endParaRPr lang="nl-NL" sz="3600" dirty="0"/>
          </a:p>
        </p:txBody>
      </p:sp>
      <p:sp>
        <p:nvSpPr>
          <p:cNvPr id="3" name="Tijdelijke aanduiding voor inhoud 2">
            <a:extLst>
              <a:ext uri="{FF2B5EF4-FFF2-40B4-BE49-F238E27FC236}">
                <a16:creationId xmlns:a16="http://schemas.microsoft.com/office/drawing/2014/main" id="{F2F87772-07F4-4D15-A3AA-28FA4890A224}"/>
              </a:ext>
            </a:extLst>
          </p:cNvPr>
          <p:cNvSpPr>
            <a:spLocks noGrp="1"/>
          </p:cNvSpPr>
          <p:nvPr>
            <p:ph sz="half" idx="1"/>
          </p:nvPr>
        </p:nvSpPr>
        <p:spPr>
          <a:xfrm>
            <a:off x="1143000" y="2465614"/>
            <a:ext cx="2898638" cy="1926772"/>
          </a:xfrm>
        </p:spPr>
        <p:txBody>
          <a:bodyPr/>
          <a:lstStyle/>
          <a:p>
            <a:r>
              <a:rPr lang="nl-NL" b="1" dirty="0"/>
              <a:t>Postmodernisme</a:t>
            </a:r>
          </a:p>
          <a:p>
            <a:pPr>
              <a:buFontTx/>
              <a:buChar char="-"/>
            </a:pPr>
            <a:r>
              <a:rPr lang="nl-NL" dirty="0"/>
              <a:t>Vanaf 1980</a:t>
            </a:r>
          </a:p>
          <a:p>
            <a:pPr>
              <a:buFontTx/>
              <a:buChar char="-"/>
            </a:pPr>
            <a:r>
              <a:rPr lang="nl-NL" dirty="0"/>
              <a:t>Vrije vormen, speels</a:t>
            </a:r>
          </a:p>
          <a:p>
            <a:pPr>
              <a:buFontTx/>
              <a:buChar char="-"/>
            </a:pPr>
            <a:r>
              <a:rPr lang="nl-NL" dirty="0"/>
              <a:t>Veel kleuren</a:t>
            </a:r>
          </a:p>
        </p:txBody>
      </p:sp>
      <p:pic>
        <p:nvPicPr>
          <p:cNvPr id="5122" name="Picture 2" descr="Afbeeldingsresultaat voor Groninger Museum">
            <a:extLst>
              <a:ext uri="{FF2B5EF4-FFF2-40B4-BE49-F238E27FC236}">
                <a16:creationId xmlns:a16="http://schemas.microsoft.com/office/drawing/2014/main" id="{F93BAA03-BC44-4873-9BDF-BA787B538A4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10454" y="1841316"/>
            <a:ext cx="5415968" cy="361709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59E93286-8A13-4967-B018-706A12B9475F}"/>
              </a:ext>
            </a:extLst>
          </p:cNvPr>
          <p:cNvSpPr txBox="1"/>
          <p:nvPr/>
        </p:nvSpPr>
        <p:spPr>
          <a:xfrm>
            <a:off x="5110454" y="5458408"/>
            <a:ext cx="5415968" cy="369332"/>
          </a:xfrm>
          <a:prstGeom prst="rect">
            <a:avLst/>
          </a:prstGeom>
          <a:noFill/>
        </p:spPr>
        <p:txBody>
          <a:bodyPr wrap="square" rtlCol="0">
            <a:spAutoFit/>
          </a:bodyPr>
          <a:lstStyle/>
          <a:p>
            <a:r>
              <a:rPr lang="nl-NL" b="1" dirty="0"/>
              <a:t>Het Groninger Museum in Groningen</a:t>
            </a:r>
          </a:p>
        </p:txBody>
      </p:sp>
      <p:sp>
        <p:nvSpPr>
          <p:cNvPr id="4" name="Tekstvak 3">
            <a:extLst>
              <a:ext uri="{FF2B5EF4-FFF2-40B4-BE49-F238E27FC236}">
                <a16:creationId xmlns:a16="http://schemas.microsoft.com/office/drawing/2014/main" id="{77B1417B-7C19-44DA-801C-4DBAB37CD0F2}"/>
              </a:ext>
            </a:extLst>
          </p:cNvPr>
          <p:cNvSpPr txBox="1"/>
          <p:nvPr/>
        </p:nvSpPr>
        <p:spPr>
          <a:xfrm>
            <a:off x="11517086" y="6231906"/>
            <a:ext cx="1158240" cy="369332"/>
          </a:xfrm>
          <a:prstGeom prst="rect">
            <a:avLst/>
          </a:prstGeom>
          <a:noFill/>
        </p:spPr>
        <p:txBody>
          <a:bodyPr wrap="square" rtlCol="0">
            <a:spAutoFit/>
          </a:bodyPr>
          <a:lstStyle/>
          <a:p>
            <a:r>
              <a:rPr lang="nl-NL" dirty="0"/>
              <a:t>3/5</a:t>
            </a:r>
          </a:p>
        </p:txBody>
      </p:sp>
    </p:spTree>
    <p:extLst>
      <p:ext uri="{BB962C8B-B14F-4D97-AF65-F5344CB8AC3E}">
        <p14:creationId xmlns:p14="http://schemas.microsoft.com/office/powerpoint/2010/main" val="157274163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3C3D9-7F4B-4DA6-8F4E-F568123A49C1}"/>
              </a:ext>
            </a:extLst>
          </p:cNvPr>
          <p:cNvSpPr>
            <a:spLocks noGrp="1"/>
          </p:cNvSpPr>
          <p:nvPr>
            <p:ph type="title"/>
          </p:nvPr>
        </p:nvSpPr>
        <p:spPr/>
        <p:txBody>
          <a:bodyPr>
            <a:normAutofit/>
          </a:bodyPr>
          <a:lstStyle/>
          <a:p>
            <a:pPr algn="ctr"/>
            <a:r>
              <a:rPr lang="nl-NL" sz="3600" b="1" dirty="0">
                <a:latin typeface="Verdana" panose="020B0604030504040204" pitchFamily="34" charset="0"/>
                <a:ea typeface="Verdana" panose="020B0604030504040204" pitchFamily="34" charset="0"/>
              </a:rPr>
              <a:t>Dé vijf stromingen van architectuur</a:t>
            </a:r>
            <a:endParaRPr lang="nl-NL" sz="3600" dirty="0"/>
          </a:p>
        </p:txBody>
      </p:sp>
      <p:sp>
        <p:nvSpPr>
          <p:cNvPr id="3" name="Tijdelijke aanduiding voor inhoud 2">
            <a:extLst>
              <a:ext uri="{FF2B5EF4-FFF2-40B4-BE49-F238E27FC236}">
                <a16:creationId xmlns:a16="http://schemas.microsoft.com/office/drawing/2014/main" id="{6B09E0D7-C6BE-4BE4-8BD1-C37CCC84DB6C}"/>
              </a:ext>
            </a:extLst>
          </p:cNvPr>
          <p:cNvSpPr>
            <a:spLocks noGrp="1"/>
          </p:cNvSpPr>
          <p:nvPr>
            <p:ph sz="half" idx="1"/>
          </p:nvPr>
        </p:nvSpPr>
        <p:spPr>
          <a:xfrm>
            <a:off x="1142999" y="2546323"/>
            <a:ext cx="3755571" cy="2749732"/>
          </a:xfrm>
        </p:spPr>
        <p:txBody>
          <a:bodyPr>
            <a:normAutofit/>
          </a:bodyPr>
          <a:lstStyle/>
          <a:p>
            <a:r>
              <a:rPr lang="nl-NL" b="1" dirty="0" err="1"/>
              <a:t>Neotraditionalisme</a:t>
            </a:r>
            <a:r>
              <a:rPr lang="nl-NL" dirty="0"/>
              <a:t> </a:t>
            </a:r>
          </a:p>
          <a:p>
            <a:pPr>
              <a:buFontTx/>
              <a:buChar char="-"/>
            </a:pPr>
            <a:r>
              <a:rPr lang="nl-NL" dirty="0"/>
              <a:t>Vanaf 1995-heden</a:t>
            </a:r>
          </a:p>
          <a:p>
            <a:pPr>
              <a:buFontTx/>
              <a:buChar char="-"/>
            </a:pPr>
            <a:r>
              <a:rPr lang="nl-NL" dirty="0"/>
              <a:t>Oude stijl keert terug</a:t>
            </a:r>
          </a:p>
          <a:p>
            <a:pPr>
              <a:buFontTx/>
              <a:buChar char="-"/>
            </a:pPr>
            <a:r>
              <a:rPr lang="nl-NL" dirty="0"/>
              <a:t>Kleinschaligheid van de gebouwen</a:t>
            </a:r>
          </a:p>
          <a:p>
            <a:pPr>
              <a:buFontTx/>
              <a:buChar char="-"/>
            </a:pPr>
            <a:r>
              <a:rPr lang="nl-NL" dirty="0"/>
              <a:t>‘Traditioneel Hollandse stijl’</a:t>
            </a:r>
          </a:p>
          <a:p>
            <a:pPr>
              <a:buFontTx/>
              <a:buChar char="-"/>
            </a:pPr>
            <a:endParaRPr lang="nl-NL" dirty="0"/>
          </a:p>
        </p:txBody>
      </p:sp>
      <p:pic>
        <p:nvPicPr>
          <p:cNvPr id="6146" name="Picture 2" descr="Gerelateerde afbeelding">
            <a:extLst>
              <a:ext uri="{FF2B5EF4-FFF2-40B4-BE49-F238E27FC236}">
                <a16:creationId xmlns:a16="http://schemas.microsoft.com/office/drawing/2014/main" id="{E57717C9-ECFD-4AEE-AC12-A9BE08C2BA1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50741" y="2057399"/>
            <a:ext cx="4970106" cy="372758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B1993B30-C8AC-47A0-A42A-55FF30544DAC}"/>
              </a:ext>
            </a:extLst>
          </p:cNvPr>
          <p:cNvSpPr txBox="1"/>
          <p:nvPr/>
        </p:nvSpPr>
        <p:spPr>
          <a:xfrm>
            <a:off x="5350741" y="5784979"/>
            <a:ext cx="4970106" cy="369332"/>
          </a:xfrm>
          <a:prstGeom prst="rect">
            <a:avLst/>
          </a:prstGeom>
          <a:noFill/>
        </p:spPr>
        <p:txBody>
          <a:bodyPr wrap="square" rtlCol="0">
            <a:spAutoFit/>
          </a:bodyPr>
          <a:lstStyle/>
          <a:p>
            <a:r>
              <a:rPr lang="nl-NL" b="1" dirty="0"/>
              <a:t>De Veste in </a:t>
            </a:r>
            <a:r>
              <a:rPr lang="nl-NL" b="1" dirty="0" err="1"/>
              <a:t>Brandevoort</a:t>
            </a:r>
            <a:r>
              <a:rPr lang="nl-NL" b="1" dirty="0"/>
              <a:t> (Helmond)</a:t>
            </a:r>
          </a:p>
        </p:txBody>
      </p:sp>
      <p:sp>
        <p:nvSpPr>
          <p:cNvPr id="4" name="Tekstvak 3">
            <a:extLst>
              <a:ext uri="{FF2B5EF4-FFF2-40B4-BE49-F238E27FC236}">
                <a16:creationId xmlns:a16="http://schemas.microsoft.com/office/drawing/2014/main" id="{3D4FB3C5-7405-4436-8E6D-D8A60426B71C}"/>
              </a:ext>
            </a:extLst>
          </p:cNvPr>
          <p:cNvSpPr txBox="1"/>
          <p:nvPr/>
        </p:nvSpPr>
        <p:spPr>
          <a:xfrm>
            <a:off x="11512731" y="6240695"/>
            <a:ext cx="775063" cy="369332"/>
          </a:xfrm>
          <a:prstGeom prst="rect">
            <a:avLst/>
          </a:prstGeom>
          <a:noFill/>
        </p:spPr>
        <p:txBody>
          <a:bodyPr wrap="square" rtlCol="0">
            <a:spAutoFit/>
          </a:bodyPr>
          <a:lstStyle/>
          <a:p>
            <a:r>
              <a:rPr lang="nl-NL" dirty="0"/>
              <a:t>4/5</a:t>
            </a:r>
          </a:p>
        </p:txBody>
      </p:sp>
    </p:spTree>
    <p:extLst>
      <p:ext uri="{BB962C8B-B14F-4D97-AF65-F5344CB8AC3E}">
        <p14:creationId xmlns:p14="http://schemas.microsoft.com/office/powerpoint/2010/main" val="248978963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4BE70-56B8-4574-843A-94B8BF15582D}"/>
              </a:ext>
            </a:extLst>
          </p:cNvPr>
          <p:cNvSpPr>
            <a:spLocks noGrp="1"/>
          </p:cNvSpPr>
          <p:nvPr>
            <p:ph type="title"/>
          </p:nvPr>
        </p:nvSpPr>
        <p:spPr/>
        <p:txBody>
          <a:bodyPr>
            <a:normAutofit/>
          </a:bodyPr>
          <a:lstStyle/>
          <a:p>
            <a:pPr algn="ctr"/>
            <a:r>
              <a:rPr lang="nl-NL" sz="3600" b="1" dirty="0">
                <a:latin typeface="Verdana" panose="020B0604030504040204" pitchFamily="34" charset="0"/>
                <a:ea typeface="Verdana" panose="020B0604030504040204" pitchFamily="34" charset="0"/>
              </a:rPr>
              <a:t>Dé vijf stromingen van architectuur</a:t>
            </a:r>
            <a:endParaRPr lang="nl-NL" sz="3600" dirty="0"/>
          </a:p>
        </p:txBody>
      </p:sp>
      <p:sp>
        <p:nvSpPr>
          <p:cNvPr id="3" name="Tijdelijke aanduiding voor inhoud 2">
            <a:extLst>
              <a:ext uri="{FF2B5EF4-FFF2-40B4-BE49-F238E27FC236}">
                <a16:creationId xmlns:a16="http://schemas.microsoft.com/office/drawing/2014/main" id="{FC93E63F-3323-48CA-AA44-B535AE6AE0CE}"/>
              </a:ext>
            </a:extLst>
          </p:cNvPr>
          <p:cNvSpPr>
            <a:spLocks noGrp="1"/>
          </p:cNvSpPr>
          <p:nvPr>
            <p:ph sz="half" idx="1"/>
          </p:nvPr>
        </p:nvSpPr>
        <p:spPr>
          <a:xfrm>
            <a:off x="1143000" y="2676950"/>
            <a:ext cx="4754880" cy="2393303"/>
          </a:xfrm>
        </p:spPr>
        <p:txBody>
          <a:bodyPr/>
          <a:lstStyle/>
          <a:p>
            <a:r>
              <a:rPr lang="nl-NL" b="1" dirty="0"/>
              <a:t>Supermodernisme</a:t>
            </a:r>
          </a:p>
          <a:p>
            <a:pPr>
              <a:buFontTx/>
              <a:buChar char="-"/>
            </a:pPr>
            <a:r>
              <a:rPr lang="nl-NL" dirty="0"/>
              <a:t>Vanaf 1995-heden</a:t>
            </a:r>
          </a:p>
          <a:p>
            <a:pPr>
              <a:buFontTx/>
              <a:buChar char="-"/>
            </a:pPr>
            <a:r>
              <a:rPr lang="nl-NL" dirty="0"/>
              <a:t>Terughalen strak en industrieel </a:t>
            </a:r>
          </a:p>
          <a:p>
            <a:pPr>
              <a:buFontTx/>
              <a:buChar char="-"/>
            </a:pPr>
            <a:r>
              <a:rPr lang="nl-NL" dirty="0"/>
              <a:t>‘Look at me!’</a:t>
            </a:r>
          </a:p>
          <a:p>
            <a:pPr>
              <a:buFontTx/>
              <a:buChar char="-"/>
            </a:pPr>
            <a:r>
              <a:rPr lang="nl-NL" dirty="0"/>
              <a:t>Veel glas als materiaal</a:t>
            </a:r>
          </a:p>
        </p:txBody>
      </p:sp>
      <p:pic>
        <p:nvPicPr>
          <p:cNvPr id="7170" name="Picture 2" descr="Gerelateerde afbeelding">
            <a:extLst>
              <a:ext uri="{FF2B5EF4-FFF2-40B4-BE49-F238E27FC236}">
                <a16:creationId xmlns:a16="http://schemas.microsoft.com/office/drawing/2014/main" id="{64A03779-A26D-461D-AABD-06E94D206A2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97880" y="2139508"/>
            <a:ext cx="5205024" cy="346818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3AB44957-A0E6-4829-B358-A2F3D57C5534}"/>
              </a:ext>
            </a:extLst>
          </p:cNvPr>
          <p:cNvSpPr txBox="1"/>
          <p:nvPr/>
        </p:nvSpPr>
        <p:spPr>
          <a:xfrm>
            <a:off x="5897880" y="5602069"/>
            <a:ext cx="5205024" cy="646331"/>
          </a:xfrm>
          <a:prstGeom prst="rect">
            <a:avLst/>
          </a:prstGeom>
          <a:noFill/>
        </p:spPr>
        <p:txBody>
          <a:bodyPr wrap="square" rtlCol="0">
            <a:spAutoFit/>
          </a:bodyPr>
          <a:lstStyle/>
          <a:p>
            <a:r>
              <a:rPr lang="nl-NL" b="1" dirty="0"/>
              <a:t>Level Leiden </a:t>
            </a:r>
          </a:p>
          <a:p>
            <a:r>
              <a:rPr lang="nl-NL" dirty="0"/>
              <a:t>Meyer en Van </a:t>
            </a:r>
            <a:r>
              <a:rPr lang="nl-NL" dirty="0" err="1"/>
              <a:t>Schooten</a:t>
            </a:r>
            <a:r>
              <a:rPr lang="nl-NL" dirty="0"/>
              <a:t> Architecten</a:t>
            </a:r>
          </a:p>
        </p:txBody>
      </p:sp>
      <p:sp>
        <p:nvSpPr>
          <p:cNvPr id="4" name="Tekstvak 3">
            <a:extLst>
              <a:ext uri="{FF2B5EF4-FFF2-40B4-BE49-F238E27FC236}">
                <a16:creationId xmlns:a16="http://schemas.microsoft.com/office/drawing/2014/main" id="{3C9F5FD5-9CDA-4C5E-A5DC-16DC5DF086EA}"/>
              </a:ext>
            </a:extLst>
          </p:cNvPr>
          <p:cNvSpPr txBox="1"/>
          <p:nvPr/>
        </p:nvSpPr>
        <p:spPr>
          <a:xfrm>
            <a:off x="11508377" y="6248400"/>
            <a:ext cx="583474" cy="369332"/>
          </a:xfrm>
          <a:prstGeom prst="rect">
            <a:avLst/>
          </a:prstGeom>
          <a:noFill/>
        </p:spPr>
        <p:txBody>
          <a:bodyPr wrap="square" rtlCol="0">
            <a:spAutoFit/>
          </a:bodyPr>
          <a:lstStyle/>
          <a:p>
            <a:r>
              <a:rPr lang="nl-NL" dirty="0"/>
              <a:t>5/5</a:t>
            </a:r>
          </a:p>
        </p:txBody>
      </p:sp>
    </p:spTree>
    <p:extLst>
      <p:ext uri="{BB962C8B-B14F-4D97-AF65-F5344CB8AC3E}">
        <p14:creationId xmlns:p14="http://schemas.microsoft.com/office/powerpoint/2010/main" val="132889380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415DC-5D8D-4E6B-9B4F-73366806948C}"/>
              </a:ext>
            </a:extLst>
          </p:cNvPr>
          <p:cNvSpPr>
            <a:spLocks noGrp="1"/>
          </p:cNvSpPr>
          <p:nvPr>
            <p:ph type="title"/>
          </p:nvPr>
        </p:nvSpPr>
        <p:spPr>
          <a:xfrm>
            <a:off x="1158240" y="271905"/>
            <a:ext cx="9858103" cy="1356360"/>
          </a:xfrm>
        </p:spPr>
        <p:txBody>
          <a:bodyPr>
            <a:normAutofit/>
          </a:bodyPr>
          <a:lstStyle/>
          <a:p>
            <a:pPr algn="ctr"/>
            <a:r>
              <a:rPr lang="nl-NL" sz="3600" b="1" dirty="0">
                <a:latin typeface="Verdana" panose="020B0604030504040204" pitchFamily="34" charset="0"/>
                <a:ea typeface="Verdana" panose="020B0604030504040204" pitchFamily="34" charset="0"/>
              </a:rPr>
              <a:t>Zes kenmerken van architectuur </a:t>
            </a:r>
          </a:p>
        </p:txBody>
      </p:sp>
      <p:sp>
        <p:nvSpPr>
          <p:cNvPr id="3" name="Tijdelijke aanduiding voor inhoud 2">
            <a:extLst>
              <a:ext uri="{FF2B5EF4-FFF2-40B4-BE49-F238E27FC236}">
                <a16:creationId xmlns:a16="http://schemas.microsoft.com/office/drawing/2014/main" id="{7E5E5DC5-FDAF-4BA4-B903-9E8D18299C6E}"/>
              </a:ext>
            </a:extLst>
          </p:cNvPr>
          <p:cNvSpPr>
            <a:spLocks noGrp="1"/>
          </p:cNvSpPr>
          <p:nvPr>
            <p:ph sz="half" idx="1"/>
          </p:nvPr>
        </p:nvSpPr>
        <p:spPr>
          <a:xfrm>
            <a:off x="490945" y="1653191"/>
            <a:ext cx="3820886" cy="519248"/>
          </a:xfrm>
        </p:spPr>
        <p:txBody>
          <a:bodyPr>
            <a:normAutofit fontScale="25000" lnSpcReduction="20000"/>
          </a:bodyPr>
          <a:lstStyle/>
          <a:p>
            <a:pPr marL="45720" indent="0">
              <a:buNone/>
            </a:pPr>
            <a:r>
              <a:rPr lang="nl-NL" sz="12800" dirty="0"/>
              <a:t>Functie</a:t>
            </a:r>
          </a:p>
          <a:p>
            <a:pPr marL="45720" indent="0">
              <a:buNone/>
            </a:pPr>
            <a:endParaRPr lang="nl-NL" sz="12800" dirty="0"/>
          </a:p>
          <a:p>
            <a:pPr marL="1417320" indent="-1371600">
              <a:buAutoNum type="arabicPeriod"/>
            </a:pPr>
            <a:endParaRPr lang="nl-NL" sz="12800" dirty="0"/>
          </a:p>
          <a:p>
            <a:pPr marL="45720" indent="0">
              <a:buNone/>
            </a:pPr>
            <a:endParaRPr lang="nl-NL" dirty="0"/>
          </a:p>
        </p:txBody>
      </p:sp>
      <p:sp>
        <p:nvSpPr>
          <p:cNvPr id="4" name="Tijdelijke aanduiding voor inhoud 3">
            <a:extLst>
              <a:ext uri="{FF2B5EF4-FFF2-40B4-BE49-F238E27FC236}">
                <a16:creationId xmlns:a16="http://schemas.microsoft.com/office/drawing/2014/main" id="{99050262-ABA4-45E5-A6E4-9186A52339BA}"/>
              </a:ext>
            </a:extLst>
          </p:cNvPr>
          <p:cNvSpPr>
            <a:spLocks noGrp="1"/>
          </p:cNvSpPr>
          <p:nvPr>
            <p:ph sz="half" idx="2"/>
          </p:nvPr>
        </p:nvSpPr>
        <p:spPr>
          <a:xfrm flipH="1">
            <a:off x="2194560" y="3752305"/>
            <a:ext cx="97972" cy="53341"/>
          </a:xfrm>
        </p:spPr>
        <p:txBody>
          <a:bodyPr>
            <a:normAutofit fontScale="25000" lnSpcReduction="20000"/>
          </a:bodyPr>
          <a:lstStyle/>
          <a:p>
            <a:pPr marL="45720" indent="0">
              <a:buNone/>
            </a:pPr>
            <a:r>
              <a:rPr lang="nl-NL" dirty="0"/>
              <a:t>.</a:t>
            </a:r>
          </a:p>
        </p:txBody>
      </p:sp>
      <p:sp>
        <p:nvSpPr>
          <p:cNvPr id="7" name="Tekstvak 6">
            <a:extLst>
              <a:ext uri="{FF2B5EF4-FFF2-40B4-BE49-F238E27FC236}">
                <a16:creationId xmlns:a16="http://schemas.microsoft.com/office/drawing/2014/main" id="{BE11D892-E9E4-48EB-9F25-C09BDBA40408}"/>
              </a:ext>
            </a:extLst>
          </p:cNvPr>
          <p:cNvSpPr txBox="1"/>
          <p:nvPr/>
        </p:nvSpPr>
        <p:spPr>
          <a:xfrm>
            <a:off x="647180" y="1971338"/>
            <a:ext cx="5276554" cy="1200329"/>
          </a:xfrm>
          <a:prstGeom prst="rect">
            <a:avLst/>
          </a:prstGeom>
          <a:noFill/>
        </p:spPr>
        <p:txBody>
          <a:bodyPr wrap="square" rtlCol="0">
            <a:spAutoFit/>
          </a:bodyPr>
          <a:lstStyle/>
          <a:p>
            <a:r>
              <a:rPr lang="nl-NL" dirty="0"/>
              <a:t>= Van oudsher kon je aan de vorm van een gebouw meteen de functie te herkennen. Tegenwoordig ontwerpen nog maar weinig architecten traditionele herkenbare gebouwen. </a:t>
            </a:r>
          </a:p>
        </p:txBody>
      </p:sp>
      <p:pic>
        <p:nvPicPr>
          <p:cNvPr id="8194" name="Picture 2" descr="Gerelateerde afbeelding">
            <a:extLst>
              <a:ext uri="{FF2B5EF4-FFF2-40B4-BE49-F238E27FC236}">
                <a16:creationId xmlns:a16="http://schemas.microsoft.com/office/drawing/2014/main" id="{89F93B82-7F93-452F-BDCC-F2AA740A7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267" y="1750150"/>
            <a:ext cx="3654854" cy="1898741"/>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1B91134A-6C81-473B-A730-0C7CC042063B}"/>
              </a:ext>
            </a:extLst>
          </p:cNvPr>
          <p:cNvSpPr txBox="1"/>
          <p:nvPr/>
        </p:nvSpPr>
        <p:spPr>
          <a:xfrm>
            <a:off x="6268267" y="3606590"/>
            <a:ext cx="3905250" cy="369332"/>
          </a:xfrm>
          <a:prstGeom prst="rect">
            <a:avLst/>
          </a:prstGeom>
          <a:noFill/>
        </p:spPr>
        <p:txBody>
          <a:bodyPr wrap="square" rtlCol="0">
            <a:spAutoFit/>
          </a:bodyPr>
          <a:lstStyle/>
          <a:p>
            <a:r>
              <a:rPr lang="nl-NL" b="1" dirty="0"/>
              <a:t>Gerechtsgebouw in Rotterdam</a:t>
            </a:r>
          </a:p>
        </p:txBody>
      </p:sp>
      <p:sp>
        <p:nvSpPr>
          <p:cNvPr id="9" name="Tekstvak 8">
            <a:extLst>
              <a:ext uri="{FF2B5EF4-FFF2-40B4-BE49-F238E27FC236}">
                <a16:creationId xmlns:a16="http://schemas.microsoft.com/office/drawing/2014/main" id="{8EE5AAC0-5A1A-4458-AF87-87C7740DBA0A}"/>
              </a:ext>
            </a:extLst>
          </p:cNvPr>
          <p:cNvSpPr txBox="1"/>
          <p:nvPr/>
        </p:nvSpPr>
        <p:spPr>
          <a:xfrm>
            <a:off x="534488" y="3459917"/>
            <a:ext cx="1589314" cy="584775"/>
          </a:xfrm>
          <a:prstGeom prst="rect">
            <a:avLst/>
          </a:prstGeom>
          <a:noFill/>
        </p:spPr>
        <p:txBody>
          <a:bodyPr wrap="square" rtlCol="0">
            <a:spAutoFit/>
          </a:bodyPr>
          <a:lstStyle/>
          <a:p>
            <a:r>
              <a:rPr lang="nl-NL" sz="3200" dirty="0">
                <a:solidFill>
                  <a:schemeClr val="accent1"/>
                </a:solidFill>
              </a:rPr>
              <a:t>Vorm</a:t>
            </a:r>
          </a:p>
        </p:txBody>
      </p:sp>
      <p:pic>
        <p:nvPicPr>
          <p:cNvPr id="8198" name="Picture 6" descr="Afbeeldingsresultaat voor de blob eindhoven">
            <a:extLst>
              <a:ext uri="{FF2B5EF4-FFF2-40B4-BE49-F238E27FC236}">
                <a16:creationId xmlns:a16="http://schemas.microsoft.com/office/drawing/2014/main" id="{270B3292-8FCC-401A-801E-1942E0DCB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267" y="4128951"/>
            <a:ext cx="3386985" cy="1955074"/>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C77EFC07-16D0-4BA7-8F7D-BFAC27C91C96}"/>
              </a:ext>
            </a:extLst>
          </p:cNvPr>
          <p:cNvSpPr txBox="1"/>
          <p:nvPr/>
        </p:nvSpPr>
        <p:spPr>
          <a:xfrm>
            <a:off x="6268266" y="6052388"/>
            <a:ext cx="3386985" cy="369332"/>
          </a:xfrm>
          <a:prstGeom prst="rect">
            <a:avLst/>
          </a:prstGeom>
          <a:noFill/>
        </p:spPr>
        <p:txBody>
          <a:bodyPr wrap="square" rtlCol="0">
            <a:spAutoFit/>
          </a:bodyPr>
          <a:lstStyle/>
          <a:p>
            <a:r>
              <a:rPr lang="nl-NL" b="1" dirty="0"/>
              <a:t>De </a:t>
            </a:r>
            <a:r>
              <a:rPr lang="nl-NL" b="1" dirty="0" err="1"/>
              <a:t>Blob</a:t>
            </a:r>
            <a:r>
              <a:rPr lang="nl-NL" b="1" dirty="0"/>
              <a:t> in Eindhoven</a:t>
            </a:r>
          </a:p>
        </p:txBody>
      </p:sp>
      <p:sp>
        <p:nvSpPr>
          <p:cNvPr id="12" name="Tekstvak 11">
            <a:extLst>
              <a:ext uri="{FF2B5EF4-FFF2-40B4-BE49-F238E27FC236}">
                <a16:creationId xmlns:a16="http://schemas.microsoft.com/office/drawing/2014/main" id="{CF7BE99E-640F-483E-B610-5532E2A60F8F}"/>
              </a:ext>
            </a:extLst>
          </p:cNvPr>
          <p:cNvSpPr txBox="1"/>
          <p:nvPr/>
        </p:nvSpPr>
        <p:spPr>
          <a:xfrm>
            <a:off x="680355" y="3858981"/>
            <a:ext cx="4762502" cy="1754326"/>
          </a:xfrm>
          <a:prstGeom prst="rect">
            <a:avLst/>
          </a:prstGeom>
          <a:noFill/>
        </p:spPr>
        <p:txBody>
          <a:bodyPr wrap="square" rtlCol="0">
            <a:spAutoFit/>
          </a:bodyPr>
          <a:lstStyle/>
          <a:p>
            <a:r>
              <a:rPr lang="nl-NL" dirty="0"/>
              <a:t>= Klassieke gebouwen hebben vaak </a:t>
            </a:r>
            <a:r>
              <a:rPr lang="nl-NL" dirty="0">
                <a:solidFill>
                  <a:schemeClr val="accent1"/>
                </a:solidFill>
              </a:rPr>
              <a:t>symmetrische vormen</a:t>
            </a:r>
            <a:r>
              <a:rPr lang="nl-NL" dirty="0"/>
              <a:t>, een </a:t>
            </a:r>
            <a:r>
              <a:rPr lang="nl-NL" dirty="0">
                <a:solidFill>
                  <a:schemeClr val="accent1"/>
                </a:solidFill>
              </a:rPr>
              <a:t>statige gevel</a:t>
            </a:r>
            <a:r>
              <a:rPr lang="nl-NL" dirty="0"/>
              <a:t>, een</a:t>
            </a:r>
          </a:p>
          <a:p>
            <a:r>
              <a:rPr lang="nl-NL" dirty="0">
                <a:solidFill>
                  <a:schemeClr val="accent1"/>
                </a:solidFill>
              </a:rPr>
              <a:t>centrale entree </a:t>
            </a:r>
            <a:r>
              <a:rPr lang="nl-NL" dirty="0"/>
              <a:t>en </a:t>
            </a:r>
            <a:r>
              <a:rPr lang="nl-NL" dirty="0">
                <a:solidFill>
                  <a:schemeClr val="accent1"/>
                </a:solidFill>
              </a:rPr>
              <a:t>ornamenten</a:t>
            </a:r>
            <a:r>
              <a:rPr lang="nl-NL" dirty="0"/>
              <a:t> die de status verhogen. Het modernisme breekt deze</a:t>
            </a:r>
          </a:p>
          <a:p>
            <a:r>
              <a:rPr lang="nl-NL" dirty="0"/>
              <a:t>traditie en maakt meer </a:t>
            </a:r>
            <a:r>
              <a:rPr lang="nl-NL" dirty="0">
                <a:solidFill>
                  <a:schemeClr val="accent1"/>
                </a:solidFill>
              </a:rPr>
              <a:t>ronde asymmetrische gebouwen.</a:t>
            </a:r>
          </a:p>
        </p:txBody>
      </p:sp>
      <p:sp>
        <p:nvSpPr>
          <p:cNvPr id="5" name="Tekstvak 4">
            <a:extLst>
              <a:ext uri="{FF2B5EF4-FFF2-40B4-BE49-F238E27FC236}">
                <a16:creationId xmlns:a16="http://schemas.microsoft.com/office/drawing/2014/main" id="{E7331957-798F-43F3-9C90-7ECF42DC4DD6}"/>
              </a:ext>
            </a:extLst>
          </p:cNvPr>
          <p:cNvSpPr txBox="1"/>
          <p:nvPr/>
        </p:nvSpPr>
        <p:spPr>
          <a:xfrm>
            <a:off x="11504023" y="6237054"/>
            <a:ext cx="583475" cy="369332"/>
          </a:xfrm>
          <a:prstGeom prst="rect">
            <a:avLst/>
          </a:prstGeom>
          <a:noFill/>
        </p:spPr>
        <p:txBody>
          <a:bodyPr wrap="square" rtlCol="0">
            <a:spAutoFit/>
          </a:bodyPr>
          <a:lstStyle/>
          <a:p>
            <a:r>
              <a:rPr lang="nl-NL" dirty="0"/>
              <a:t>1/3</a:t>
            </a:r>
          </a:p>
        </p:txBody>
      </p:sp>
    </p:spTree>
    <p:extLst>
      <p:ext uri="{BB962C8B-B14F-4D97-AF65-F5344CB8AC3E}">
        <p14:creationId xmlns:p14="http://schemas.microsoft.com/office/powerpoint/2010/main" val="28487723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E79E2-2B3D-4CEB-8D92-F475E584D0D5}"/>
              </a:ext>
            </a:extLst>
          </p:cNvPr>
          <p:cNvSpPr>
            <a:spLocks noGrp="1"/>
          </p:cNvSpPr>
          <p:nvPr>
            <p:ph type="title"/>
          </p:nvPr>
        </p:nvSpPr>
        <p:spPr>
          <a:xfrm>
            <a:off x="1158240" y="243841"/>
            <a:ext cx="9875520" cy="1356360"/>
          </a:xfrm>
        </p:spPr>
        <p:txBody>
          <a:bodyPr>
            <a:normAutofit/>
          </a:bodyPr>
          <a:lstStyle/>
          <a:p>
            <a:pPr algn="ctr"/>
            <a:r>
              <a:rPr lang="nl-NL" sz="3600" b="1" dirty="0">
                <a:latin typeface="Verdana" panose="020B0604030504040204" pitchFamily="34" charset="0"/>
                <a:ea typeface="Verdana" panose="020B0604030504040204" pitchFamily="34" charset="0"/>
              </a:rPr>
              <a:t>Zes kenmerken van architectuur </a:t>
            </a:r>
            <a:endParaRPr lang="nl-NL" sz="3600" dirty="0"/>
          </a:p>
        </p:txBody>
      </p:sp>
      <p:sp>
        <p:nvSpPr>
          <p:cNvPr id="3" name="Tijdelijke aanduiding voor inhoud 2">
            <a:extLst>
              <a:ext uri="{FF2B5EF4-FFF2-40B4-BE49-F238E27FC236}">
                <a16:creationId xmlns:a16="http://schemas.microsoft.com/office/drawing/2014/main" id="{BF6DF1FD-1C10-4899-A6B9-30F1F89CCA72}"/>
              </a:ext>
            </a:extLst>
          </p:cNvPr>
          <p:cNvSpPr>
            <a:spLocks noGrp="1"/>
          </p:cNvSpPr>
          <p:nvPr>
            <p:ph sz="half" idx="1"/>
          </p:nvPr>
        </p:nvSpPr>
        <p:spPr>
          <a:xfrm>
            <a:off x="513807" y="1669004"/>
            <a:ext cx="2105297" cy="590007"/>
          </a:xfrm>
        </p:spPr>
        <p:txBody>
          <a:bodyPr>
            <a:normAutofit lnSpcReduction="10000"/>
          </a:bodyPr>
          <a:lstStyle/>
          <a:p>
            <a:pPr marL="45720" indent="0">
              <a:buNone/>
            </a:pPr>
            <a:r>
              <a:rPr lang="nl-NL" sz="3200" dirty="0"/>
              <a:t>Omgeving</a:t>
            </a:r>
          </a:p>
        </p:txBody>
      </p:sp>
      <p:sp>
        <p:nvSpPr>
          <p:cNvPr id="4" name="Tijdelijke aanduiding voor inhoud 3">
            <a:extLst>
              <a:ext uri="{FF2B5EF4-FFF2-40B4-BE49-F238E27FC236}">
                <a16:creationId xmlns:a16="http://schemas.microsoft.com/office/drawing/2014/main" id="{CFBE1EC3-06D0-451B-8ABC-B7B6049B18BD}"/>
              </a:ext>
            </a:extLst>
          </p:cNvPr>
          <p:cNvSpPr>
            <a:spLocks noGrp="1"/>
          </p:cNvSpPr>
          <p:nvPr>
            <p:ph sz="half" idx="2"/>
          </p:nvPr>
        </p:nvSpPr>
        <p:spPr>
          <a:xfrm>
            <a:off x="513807" y="4052750"/>
            <a:ext cx="1953279" cy="498567"/>
          </a:xfrm>
        </p:spPr>
        <p:txBody>
          <a:bodyPr>
            <a:normAutofit lnSpcReduction="10000"/>
          </a:bodyPr>
          <a:lstStyle/>
          <a:p>
            <a:pPr marL="45720" indent="0">
              <a:buNone/>
            </a:pPr>
            <a:r>
              <a:rPr lang="nl-NL" sz="3200" dirty="0"/>
              <a:t>Materiaal</a:t>
            </a:r>
          </a:p>
        </p:txBody>
      </p:sp>
      <p:sp>
        <p:nvSpPr>
          <p:cNvPr id="5" name="Tekstvak 4">
            <a:extLst>
              <a:ext uri="{FF2B5EF4-FFF2-40B4-BE49-F238E27FC236}">
                <a16:creationId xmlns:a16="http://schemas.microsoft.com/office/drawing/2014/main" id="{31A51A21-6D32-4995-844D-CFEB5D1EA698}"/>
              </a:ext>
            </a:extLst>
          </p:cNvPr>
          <p:cNvSpPr txBox="1"/>
          <p:nvPr/>
        </p:nvSpPr>
        <p:spPr>
          <a:xfrm>
            <a:off x="11512731" y="6244046"/>
            <a:ext cx="1358537" cy="369332"/>
          </a:xfrm>
          <a:prstGeom prst="rect">
            <a:avLst/>
          </a:prstGeom>
          <a:noFill/>
        </p:spPr>
        <p:txBody>
          <a:bodyPr wrap="square" rtlCol="0">
            <a:spAutoFit/>
          </a:bodyPr>
          <a:lstStyle/>
          <a:p>
            <a:r>
              <a:rPr lang="nl-NL" dirty="0"/>
              <a:t>2/3</a:t>
            </a:r>
          </a:p>
        </p:txBody>
      </p:sp>
      <p:pic>
        <p:nvPicPr>
          <p:cNvPr id="1028" name="Picture 4" descr="Afbeeldingsresultaat voor frits peutz">
            <a:extLst>
              <a:ext uri="{FF2B5EF4-FFF2-40B4-BE49-F238E27FC236}">
                <a16:creationId xmlns:a16="http://schemas.microsoft.com/office/drawing/2014/main" id="{A9116D61-CEEC-409D-9BF2-81677AB4E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545" y="1600201"/>
            <a:ext cx="4397502" cy="32918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relateerde afbeelding">
            <a:extLst>
              <a:ext uri="{FF2B5EF4-FFF2-40B4-BE49-F238E27FC236}">
                <a16:creationId xmlns:a16="http://schemas.microsoft.com/office/drawing/2014/main" id="{40D6994A-0888-49ED-B6AB-D0090E027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787" y="1825954"/>
            <a:ext cx="2759256" cy="426322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294D9DBA-13F5-41C0-8C1F-055D4F901EDF}"/>
              </a:ext>
            </a:extLst>
          </p:cNvPr>
          <p:cNvSpPr txBox="1"/>
          <p:nvPr/>
        </p:nvSpPr>
        <p:spPr>
          <a:xfrm>
            <a:off x="5470917" y="6023250"/>
            <a:ext cx="2759256" cy="369332"/>
          </a:xfrm>
          <a:prstGeom prst="rect">
            <a:avLst/>
          </a:prstGeom>
          <a:noFill/>
        </p:spPr>
        <p:txBody>
          <a:bodyPr wrap="square" rtlCol="0">
            <a:spAutoFit/>
          </a:bodyPr>
          <a:lstStyle/>
          <a:p>
            <a:r>
              <a:rPr lang="nl-NL" dirty="0" err="1"/>
              <a:t>Oudhof</a:t>
            </a:r>
            <a:r>
              <a:rPr lang="nl-NL" dirty="0"/>
              <a:t> Effecten (uit 1990)</a:t>
            </a:r>
          </a:p>
        </p:txBody>
      </p:sp>
      <p:sp>
        <p:nvSpPr>
          <p:cNvPr id="7" name="Tekstvak 6">
            <a:extLst>
              <a:ext uri="{FF2B5EF4-FFF2-40B4-BE49-F238E27FC236}">
                <a16:creationId xmlns:a16="http://schemas.microsoft.com/office/drawing/2014/main" id="{E5AC0034-5635-4CDA-8529-AC46F8212195}"/>
              </a:ext>
            </a:extLst>
          </p:cNvPr>
          <p:cNvSpPr txBox="1"/>
          <p:nvPr/>
        </p:nvSpPr>
        <p:spPr>
          <a:xfrm>
            <a:off x="8107545" y="4866189"/>
            <a:ext cx="3575931" cy="369332"/>
          </a:xfrm>
          <a:prstGeom prst="rect">
            <a:avLst/>
          </a:prstGeom>
          <a:noFill/>
        </p:spPr>
        <p:txBody>
          <a:bodyPr wrap="square" rtlCol="0">
            <a:spAutoFit/>
          </a:bodyPr>
          <a:lstStyle/>
          <a:p>
            <a:r>
              <a:rPr lang="nl-NL" dirty="0"/>
              <a:t>Modewarenhuis </a:t>
            </a:r>
            <a:r>
              <a:rPr lang="nl-NL" dirty="0" err="1"/>
              <a:t>Schunck</a:t>
            </a:r>
            <a:r>
              <a:rPr lang="nl-NL" dirty="0"/>
              <a:t> (uit 1933)</a:t>
            </a:r>
          </a:p>
        </p:txBody>
      </p:sp>
      <p:sp>
        <p:nvSpPr>
          <p:cNvPr id="9" name="Tekstvak 8">
            <a:extLst>
              <a:ext uri="{FF2B5EF4-FFF2-40B4-BE49-F238E27FC236}">
                <a16:creationId xmlns:a16="http://schemas.microsoft.com/office/drawing/2014/main" id="{2AD8A1E0-2D45-44DB-B2ED-A439E9681CEF}"/>
              </a:ext>
            </a:extLst>
          </p:cNvPr>
          <p:cNvSpPr txBox="1"/>
          <p:nvPr/>
        </p:nvSpPr>
        <p:spPr>
          <a:xfrm>
            <a:off x="513807" y="2066557"/>
            <a:ext cx="4760850" cy="1754326"/>
          </a:xfrm>
          <a:prstGeom prst="rect">
            <a:avLst/>
          </a:prstGeom>
          <a:noFill/>
        </p:spPr>
        <p:txBody>
          <a:bodyPr wrap="square" rtlCol="0">
            <a:spAutoFit/>
          </a:bodyPr>
          <a:lstStyle/>
          <a:p>
            <a:r>
              <a:rPr lang="nl-NL" dirty="0"/>
              <a:t>= Soms sluit nieuwe architectuur goed aan op de bestaande omgeving. Een nieuw gebouw gaat dan als het ware op in het ritme van de gevels van de omringende gebouwen. Bijvoorbeeld doordat de hoogte, vorm, materialen en kleuren</a:t>
            </a:r>
          </a:p>
          <a:p>
            <a:r>
              <a:rPr lang="nl-NL" dirty="0"/>
              <a:t>hetzelfde zijn.</a:t>
            </a:r>
          </a:p>
        </p:txBody>
      </p:sp>
      <p:sp>
        <p:nvSpPr>
          <p:cNvPr id="10" name="Tekstvak 9">
            <a:extLst>
              <a:ext uri="{FF2B5EF4-FFF2-40B4-BE49-F238E27FC236}">
                <a16:creationId xmlns:a16="http://schemas.microsoft.com/office/drawing/2014/main" id="{2B5D2C9E-9342-41DF-B58E-24509011C066}"/>
              </a:ext>
            </a:extLst>
          </p:cNvPr>
          <p:cNvSpPr txBox="1"/>
          <p:nvPr/>
        </p:nvSpPr>
        <p:spPr>
          <a:xfrm>
            <a:off x="507585" y="4450690"/>
            <a:ext cx="4647640" cy="1200329"/>
          </a:xfrm>
          <a:prstGeom prst="rect">
            <a:avLst/>
          </a:prstGeom>
          <a:noFill/>
        </p:spPr>
        <p:txBody>
          <a:bodyPr wrap="square" rtlCol="0">
            <a:spAutoFit/>
          </a:bodyPr>
          <a:lstStyle/>
          <a:p>
            <a:r>
              <a:rPr lang="nl-NL" dirty="0"/>
              <a:t>= De gebruikte materialen dragen in belangrijke mate bij aan de uitstraling van een</a:t>
            </a:r>
          </a:p>
          <a:p>
            <a:r>
              <a:rPr lang="nl-NL" dirty="0"/>
              <a:t>gebouw. Eeuwenlang bepalen metselwerk en bakstenen het uiterlijk van gebouwen.</a:t>
            </a:r>
          </a:p>
        </p:txBody>
      </p:sp>
    </p:spTree>
    <p:extLst>
      <p:ext uri="{BB962C8B-B14F-4D97-AF65-F5344CB8AC3E}">
        <p14:creationId xmlns:p14="http://schemas.microsoft.com/office/powerpoint/2010/main" val="3078485318"/>
      </p:ext>
    </p:extLst>
  </p:cSld>
  <p:clrMapOvr>
    <a:masterClrMapping/>
  </p:clrMapOvr>
  <p:transition spd="slow">
    <p:wipe/>
  </p:transition>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288</TotalTime>
  <Words>430</Words>
  <Application>Microsoft Office PowerPoint</Application>
  <PresentationFormat>Breedbeeld</PresentationFormat>
  <Paragraphs>95</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Calibri</vt:lpstr>
      <vt:lpstr>Corbel</vt:lpstr>
      <vt:lpstr>Verdana</vt:lpstr>
      <vt:lpstr>Basis</vt:lpstr>
      <vt:lpstr>ARCHITECTUUR</vt:lpstr>
      <vt:lpstr>Introductie architectuur</vt:lpstr>
      <vt:lpstr>Dé vijf stromingen van architectuur</vt:lpstr>
      <vt:lpstr>Dé vijf stromingen van architectuur</vt:lpstr>
      <vt:lpstr>Dé vijf stromingen van architectuur</vt:lpstr>
      <vt:lpstr>Dé vijf stromingen van architectuur</vt:lpstr>
      <vt:lpstr>Dé vijf stromingen van architectuur</vt:lpstr>
      <vt:lpstr>Zes kenmerken van architectuur </vt:lpstr>
      <vt:lpstr>Zes kenmerken van architectuur </vt:lpstr>
      <vt:lpstr>Zes kenmerken van architectuur </vt:lpstr>
      <vt:lpstr>Onze mening over architectuur?</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ARCHITECTUUR</dc:title>
  <dc:creator>Ben van der Velden</dc:creator>
  <cp:lastModifiedBy>Ben van der Velden</cp:lastModifiedBy>
  <cp:revision>34</cp:revision>
  <dcterms:created xsi:type="dcterms:W3CDTF">2019-11-16T10:46:27Z</dcterms:created>
  <dcterms:modified xsi:type="dcterms:W3CDTF">2019-11-17T14:02:59Z</dcterms:modified>
</cp:coreProperties>
</file>